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262" r:id="rId6"/>
    <p:sldId id="275" r:id="rId7"/>
    <p:sldId id="274" r:id="rId8"/>
    <p:sldId id="261" r:id="rId9"/>
    <p:sldId id="260" r:id="rId10"/>
    <p:sldId id="273" r:id="rId11"/>
    <p:sldId id="263" r:id="rId12"/>
    <p:sldId id="264" r:id="rId13"/>
    <p:sldId id="265" r:id="rId14"/>
    <p:sldId id="269" r:id="rId15"/>
    <p:sldId id="266" r:id="rId16"/>
    <p:sldId id="268" r:id="rId17"/>
    <p:sldId id="258" r:id="rId18"/>
    <p:sldId id="257" r:id="rId19"/>
    <p:sldId id="259" r:id="rId20"/>
    <p:sldId id="271" r:id="rId21"/>
    <p:sldId id="272"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F400"/>
    <a:srgbClr val="05EE55"/>
    <a:srgbClr val="038B30"/>
    <a:srgbClr val="2F3342"/>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76" autoAdjust="0"/>
    <p:restoredTop sz="84898" autoAdjust="0"/>
  </p:normalViewPr>
  <p:slideViewPr>
    <p:cSldViewPr snapToGrid="0">
      <p:cViewPr varScale="1">
        <p:scale>
          <a:sx n="129" d="100"/>
          <a:sy n="129" d="100"/>
        </p:scale>
        <p:origin x="296" y="200"/>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CB9CF0-A540-4793-A5F3-F4917CFDDCB6}" type="datetimeFigureOut">
              <a:rPr lang="en-US" smtClean="0"/>
              <a:t>5/25/22</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03753-A5BE-4D79-AEA9-C0A65A6F8851}" type="datetimeFigureOut">
              <a:rPr lang="en-US" smtClean="0"/>
              <a:t>5/25/22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3BE989-76B8-4F13-9267-01FDA45C437A}" type="slidenum">
              <a:rPr lang="en-US" smtClean="0"/>
              <a:t>2</a:t>
            </a:fld>
            <a:endParaRPr lang="en-US" dirty="0"/>
          </a:p>
        </p:txBody>
      </p:sp>
    </p:spTree>
    <p:extLst>
      <p:ext uri="{BB962C8B-B14F-4D97-AF65-F5344CB8AC3E}">
        <p14:creationId xmlns:p14="http://schemas.microsoft.com/office/powerpoint/2010/main" val="791291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Wahpet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3260C4-CDDB-664B-B6DC-6D9F30067CF5}"/>
              </a:ext>
              <a:ext uri="{C183D7F6-B498-43B3-948B-1728B52AA6E4}">
                <adec:decorative xmlns:adec="http://schemas.microsoft.com/office/drawing/2017/decorative" val="1"/>
              </a:ext>
            </a:extLst>
          </p:cNvPr>
          <p:cNvPicPr>
            <a:picLocks noChangeAspect="1"/>
          </p:cNvPicPr>
          <p:nvPr userDrawn="1"/>
        </p:nvPicPr>
        <p:blipFill rotWithShape="1">
          <a:blip r:embed="rId2"/>
          <a:srcRect l="4031" t="57571" r="52624" b="5848"/>
          <a:stretch/>
        </p:blipFill>
        <p:spPr>
          <a:xfrm>
            <a:off x="0" y="0"/>
            <a:ext cx="12230100" cy="6883400"/>
          </a:xfrm>
          <a:prstGeom prst="rect">
            <a:avLst/>
          </a:prstGeom>
        </p:spPr>
      </p:pic>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704602" y="637676"/>
            <a:ext cx="7324425" cy="5712324"/>
            <a:chOff x="252032" y="-22763"/>
            <a:chExt cx="7324425" cy="1069348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5" y="1181212"/>
              <a:ext cx="6117771" cy="9489509"/>
            </a:xfrm>
            <a:prstGeom prst="rect">
              <a:avLst/>
            </a:prstGeom>
            <a:gradFill>
              <a:gsLst>
                <a:gs pos="0">
                  <a:schemeClr val="accent1"/>
                </a:gs>
                <a:gs pos="100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2" y="655465"/>
              <a:ext cx="6475341" cy="62319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1553686" y="1699516"/>
            <a:ext cx="6475342"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1553686" y="3299717"/>
            <a:ext cx="6475342"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120C098A-AE68-F841-94C5-20686878D8A6}"/>
              </a:ext>
            </a:extLst>
          </p:cNvPr>
          <p:cNvPicPr>
            <a:picLocks noChangeAspect="1"/>
          </p:cNvPicPr>
          <p:nvPr userDrawn="1"/>
        </p:nvPicPr>
        <p:blipFill>
          <a:blip r:embed="rId3"/>
          <a:stretch>
            <a:fillRect/>
          </a:stretch>
        </p:blipFill>
        <p:spPr>
          <a:xfrm>
            <a:off x="2883980" y="4688950"/>
            <a:ext cx="2753532" cy="1301119"/>
          </a:xfrm>
          <a:prstGeom prst="rect">
            <a:avLst/>
          </a:prstGeom>
        </p:spPr>
      </p:pic>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dirty="0"/>
              <a:t>Click icon to add picture</a:t>
            </a:r>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chemeClr val="accent1"/>
                </a:gs>
                <a:gs pos="100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a:p>
              <a:pPr algn="ctr"/>
              <a:endParaRPr lang="en-US" dirty="0">
                <a:solidFill>
                  <a:srgbClr val="FF0000"/>
                </a:solidFill>
              </a:endParaRPr>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83522" y="1501775"/>
            <a:ext cx="4306589" cy="2384466"/>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83521" y="3886241"/>
            <a:ext cx="4306588" cy="296437"/>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a:t>Click icon to add picture</a:t>
            </a:r>
            <a:endParaRPr lang="en-US" dirty="0"/>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chemeClr val="accent1"/>
                </a:gs>
                <a:gs pos="99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493215"/>
            <a:ext cx="4351910" cy="1397205"/>
          </a:xfrm>
        </p:spPr>
        <p:txBody>
          <a:bodyPr lIns="0" rIns="0">
            <a:noAutofit/>
          </a:bodyPr>
          <a:lstStyle>
            <a:lvl1pPr marL="0" indent="0" algn="ctr">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Tree>
    <p:extLst>
      <p:ext uri="{BB962C8B-B14F-4D97-AF65-F5344CB8AC3E}">
        <p14:creationId xmlns:p14="http://schemas.microsoft.com/office/powerpoint/2010/main" val="289958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271690"/>
          </a:xfrm>
          <a:prstGeom prst="rect">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7097484" y="0"/>
            <a:ext cx="5094515" cy="6858000"/>
          </a:xfrm>
          <a:solidFill>
            <a:schemeClr val="bg1">
              <a:lumMod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94423"/>
            <a:ext cx="6117771" cy="5008110"/>
          </a:xfrm>
          <a:prstGeom prst="rect">
            <a:avLst/>
          </a:prstGeom>
          <a:gradFill>
            <a:gsLst>
              <a:gs pos="0">
                <a:schemeClr val="accent1"/>
              </a:gs>
              <a:gs pos="99000">
                <a:schemeClr val="tx2"/>
              </a:gs>
              <a:gs pos="49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0951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1273627" y="2353914"/>
            <a:ext cx="5138057"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1273628" y="1241816"/>
            <a:ext cx="5138057" cy="979308"/>
          </a:xfrm>
        </p:spPr>
        <p:txBody>
          <a:bodyPr anchor="b"/>
          <a:lstStyle>
            <a:lvl1pPr>
              <a:defRPr sz="32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57725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01523CA8-347A-E54B-B8C9-3C0816C159BF}"/>
              </a:ext>
            </a:extLst>
          </p:cNvPr>
          <p:cNvSpPr>
            <a:spLocks noGrp="1"/>
          </p:cNvSpPr>
          <p:nvPr>
            <p:ph idx="14"/>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016368BA-FBBB-D346-AFE9-C106D261CE51}"/>
              </a:ext>
            </a:extLst>
          </p:cNvPr>
          <p:cNvGrpSpPr/>
          <p:nvPr userDrawn="1"/>
        </p:nvGrpSpPr>
        <p:grpSpPr>
          <a:xfrm>
            <a:off x="571500" y="453412"/>
            <a:ext cx="5134751" cy="5687596"/>
            <a:chOff x="252031" y="391887"/>
            <a:chExt cx="7433283" cy="5687596"/>
          </a:xfrm>
        </p:grpSpPr>
        <p:sp>
          <p:nvSpPr>
            <p:cNvPr id="12" name="Rectangle 11">
              <a:extLst>
                <a:ext uri="{FF2B5EF4-FFF2-40B4-BE49-F238E27FC236}">
                  <a16:creationId xmlns:a16="http://schemas.microsoft.com/office/drawing/2014/main" id="{EB5818CE-6B0B-7B4A-88DF-A0C5B398E26F}"/>
                </a:ext>
              </a:extLst>
            </p:cNvPr>
            <p:cNvSpPr/>
            <p:nvPr userDrawn="1"/>
          </p:nvSpPr>
          <p:spPr>
            <a:xfrm>
              <a:off x="979713" y="1181214"/>
              <a:ext cx="6117771" cy="4898269"/>
            </a:xfrm>
            <a:prstGeom prst="rect">
              <a:avLst/>
            </a:prstGeom>
            <a:gradFill>
              <a:gsLst>
                <a:gs pos="0">
                  <a:schemeClr val="accent1"/>
                </a:gs>
                <a:gs pos="99000">
                  <a:schemeClr val="tx2"/>
                </a:gs>
                <a:gs pos="49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794FE3-D7F6-0147-B719-55AAED049E94}"/>
                </a:ext>
              </a:extLst>
            </p:cNvPr>
            <p:cNvSpPr/>
            <p:nvPr userDrawn="1"/>
          </p:nvSpPr>
          <p:spPr>
            <a:xfrm>
              <a:off x="609600" y="391887"/>
              <a:ext cx="7075714" cy="5273221"/>
            </a:xfrm>
            <a:prstGeom prst="rect">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A93A84-9F4A-954C-BD21-1D377D489CC1}"/>
                </a:ext>
              </a:extLst>
            </p:cNvPr>
            <p:cNvSpPr/>
            <p:nvPr userDrawn="1"/>
          </p:nvSpPr>
          <p:spPr>
            <a:xfrm>
              <a:off x="252031" y="655467"/>
              <a:ext cx="6475340" cy="50967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818501" y="957489"/>
            <a:ext cx="4009531" cy="573989"/>
          </a:xfrm>
        </p:spPr>
        <p:txBody>
          <a:bodyPr lIns="0" rIns="0">
            <a:noAutofit/>
          </a:bodyPr>
          <a:lstStyle>
            <a:lvl1pPr>
              <a:defRPr sz="3200" b="1" spc="0">
                <a:solidFill>
                  <a:schemeClr val="bg1"/>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818501" y="2003721"/>
            <a:ext cx="4009531" cy="3857329"/>
          </a:xfrm>
        </p:spPr>
        <p:txBody>
          <a:bodyPr lIns="0" rIns="0">
            <a:normAutofit/>
          </a:bodyPr>
          <a:lstStyle>
            <a:lvl1pPr>
              <a:lnSpc>
                <a:spcPct val="150000"/>
              </a:lnSpc>
              <a:defRPr sz="1600">
                <a:solidFill>
                  <a:schemeClr val="bg1"/>
                </a:solidFill>
              </a:defRPr>
            </a:lvl1pPr>
            <a:lvl2pPr>
              <a:lnSpc>
                <a:spcPct val="150000"/>
              </a:lnSpc>
              <a:defRPr sz="1600">
                <a:solidFill>
                  <a:schemeClr val="bg1"/>
                </a:solidFill>
              </a:defRPr>
            </a:lvl2pPr>
            <a:lvl3pPr>
              <a:lnSpc>
                <a:spcPct val="150000"/>
              </a:lnSpc>
              <a:defRPr sz="1400">
                <a:solidFill>
                  <a:schemeClr val="bg1"/>
                </a:solidFill>
              </a:defRPr>
            </a:lvl3pPr>
            <a:lvl4pPr>
              <a:lnSpc>
                <a:spcPct val="150000"/>
              </a:lnSpc>
              <a:defRPr sz="1200">
                <a:solidFill>
                  <a:schemeClr val="bg1"/>
                </a:solidFill>
              </a:defRPr>
            </a:lvl4pPr>
            <a:lvl5pPr>
              <a:lnSpc>
                <a:spcPct val="150000"/>
              </a:lnSpc>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831138" y="1596051"/>
            <a:ext cx="3982755" cy="407670"/>
          </a:xfrm>
        </p:spPr>
        <p:txBody>
          <a:bodyPr lIns="0" rIns="0">
            <a:noAutofit/>
          </a:bodyPr>
          <a:lstStyle>
            <a:lvl1pPr marL="0" indent="0">
              <a:buNone/>
              <a:defRPr sz="2000" spc="6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chemeClr val="accent1"/>
                </a:gs>
                <a:gs pos="100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925286" y="2238426"/>
            <a:ext cx="6475341"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925286" y="3838627"/>
            <a:ext cx="6475341"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chemeClr val="accent1"/>
                </a:gs>
                <a:gs pos="99000">
                  <a:schemeClr val="tx2"/>
                </a:gs>
                <a:gs pos="49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bg1"/>
                </a:solidFill>
                <a:latin typeface="+mj-lt"/>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808000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571500" y="453412"/>
            <a:ext cx="5134751" cy="5687596"/>
            <a:chOff x="252031" y="391887"/>
            <a:chExt cx="7433283" cy="5687596"/>
          </a:xfrm>
        </p:grpSpPr>
        <p:sp>
          <p:nvSpPr>
            <p:cNvPr id="17" name="Rectangle 16">
              <a:extLst>
                <a:ext uri="{FF2B5EF4-FFF2-40B4-BE49-F238E27FC236}">
                  <a16:creationId xmlns:a16="http://schemas.microsoft.com/office/drawing/2014/main" id="{9BDB1890-91F2-49FC-B0F4-3F3FF11B6A1A}"/>
                </a:ext>
              </a:extLst>
            </p:cNvPr>
            <p:cNvSpPr/>
            <p:nvPr userDrawn="1"/>
          </p:nvSpPr>
          <p:spPr>
            <a:xfrm>
              <a:off x="979713" y="1181214"/>
              <a:ext cx="6117771" cy="4898269"/>
            </a:xfrm>
            <a:prstGeom prst="rect">
              <a:avLst/>
            </a:prstGeom>
            <a:gradFill>
              <a:gsLst>
                <a:gs pos="0">
                  <a:schemeClr val="accent1"/>
                </a:gs>
                <a:gs pos="99000">
                  <a:schemeClr val="tx2"/>
                </a:gs>
                <a:gs pos="49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273221"/>
            </a:xfrm>
            <a:prstGeom prst="rect">
              <a:avLst/>
            </a:pr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0" cy="509672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818500" y="2565139"/>
            <a:ext cx="3942259" cy="3396749"/>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818500" y="1498745"/>
            <a:ext cx="3942259" cy="979308"/>
          </a:xfrm>
        </p:spPr>
        <p:txBody>
          <a:bodyPr anchor="b"/>
          <a:lstStyle>
            <a:lvl1pPr>
              <a:defRPr sz="32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427291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Far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3260C4-CDDB-664B-B6DC-6D9F30067CF5}"/>
              </a:ext>
              <a:ext uri="{C183D7F6-B498-43B3-948B-1728B52AA6E4}">
                <adec:decorative xmlns:adec="http://schemas.microsoft.com/office/drawing/2017/decorative" val="1"/>
              </a:ext>
            </a:extLst>
          </p:cNvPr>
          <p:cNvPicPr>
            <a:picLocks noChangeAspect="1"/>
          </p:cNvPicPr>
          <p:nvPr userDrawn="1"/>
        </p:nvPicPr>
        <p:blipFill rotWithShape="1">
          <a:blip r:embed="rId2"/>
          <a:srcRect l="37848" t="23780" b="23585"/>
          <a:stretch/>
        </p:blipFill>
        <p:spPr>
          <a:xfrm>
            <a:off x="0" y="0"/>
            <a:ext cx="12192000" cy="6883400"/>
          </a:xfrm>
          <a:prstGeom prst="rect">
            <a:avLst/>
          </a:prstGeom>
        </p:spPr>
      </p:pic>
      <p:grpSp>
        <p:nvGrpSpPr>
          <p:cNvPr id="14" name="Group 13">
            <a:extLst>
              <a:ext uri="{FF2B5EF4-FFF2-40B4-BE49-F238E27FC236}">
                <a16:creationId xmlns:a16="http://schemas.microsoft.com/office/drawing/2014/main" id="{846D6A0C-E2C3-43CB-83D0-B5F6221079CA}"/>
              </a:ext>
            </a:extLst>
          </p:cNvPr>
          <p:cNvGrpSpPr/>
          <p:nvPr userDrawn="1"/>
        </p:nvGrpSpPr>
        <p:grpSpPr>
          <a:xfrm>
            <a:off x="4401959" y="637676"/>
            <a:ext cx="7324425" cy="5712324"/>
            <a:chOff x="252032" y="-22763"/>
            <a:chExt cx="7324425" cy="1069348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5" y="1181212"/>
              <a:ext cx="6117771" cy="9489509"/>
            </a:xfrm>
            <a:prstGeom prst="rect">
              <a:avLst/>
            </a:prstGeom>
            <a:gradFill>
              <a:gsLst>
                <a:gs pos="0">
                  <a:schemeClr val="accent1"/>
                </a:gs>
                <a:gs pos="100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2" y="655465"/>
              <a:ext cx="6475341" cy="62319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4401959" y="1699516"/>
            <a:ext cx="6475342" cy="1508126"/>
          </a:xfrm>
        </p:spPr>
        <p:txBody>
          <a:bodyPr anchor="b">
            <a:normAutofit/>
          </a:bodyPr>
          <a:lstStyle>
            <a:lvl1pPr algn="ctr">
              <a:defRPr sz="4400" b="1">
                <a:solidFill>
                  <a:schemeClr val="bg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4401959" y="3299717"/>
            <a:ext cx="6475342" cy="450503"/>
          </a:xfrm>
        </p:spPr>
        <p:txBody>
          <a:bodyPr/>
          <a:lstStyle>
            <a:lvl1pPr marL="0" indent="0" algn="ctr">
              <a:buNone/>
              <a:defRPr sz="2400" spc="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120C098A-AE68-F841-94C5-20686878D8A6}"/>
              </a:ext>
            </a:extLst>
          </p:cNvPr>
          <p:cNvPicPr>
            <a:picLocks noChangeAspect="1"/>
          </p:cNvPicPr>
          <p:nvPr userDrawn="1"/>
        </p:nvPicPr>
        <p:blipFill>
          <a:blip r:embed="rId3"/>
          <a:srcRect/>
          <a:stretch/>
        </p:blipFill>
        <p:spPr>
          <a:xfrm>
            <a:off x="6780120" y="4738633"/>
            <a:ext cx="2753532" cy="1201753"/>
          </a:xfrm>
          <a:prstGeom prst="rect">
            <a:avLst/>
          </a:prstGeom>
        </p:spPr>
      </p:pic>
    </p:spTree>
    <p:extLst>
      <p:ext uri="{BB962C8B-B14F-4D97-AF65-F5344CB8AC3E}">
        <p14:creationId xmlns:p14="http://schemas.microsoft.com/office/powerpoint/2010/main" val="243897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475232"/>
            <a:ext cx="5196241" cy="3352800"/>
          </a:xfrm>
        </p:spPr>
        <p:txBody>
          <a:bodyPr>
            <a:normAutofit/>
          </a:bodyPr>
          <a:lstStyle>
            <a:lvl1pPr>
              <a:defRPr sz="4400" b="1" spc="300">
                <a:solidFill>
                  <a:schemeClr val="bg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6336180" y="365125"/>
            <a:ext cx="5418016"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887404"/>
            <a:ext cx="4572000" cy="4572000"/>
          </a:xfrm>
          <a:prstGeom prst="rect">
            <a:avLst/>
          </a:prstGeom>
        </p:spPr>
      </p:pic>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80F306C-DD7D-D94C-BCF8-92E6911F975F}"/>
              </a:ext>
            </a:extLst>
          </p:cNvPr>
          <p:cNvSpPr>
            <a:spLocks noGrp="1"/>
          </p:cNvSpPr>
          <p:nvPr>
            <p:ph sz="half" idx="2"/>
          </p:nvPr>
        </p:nvSpPr>
        <p:spPr>
          <a:xfrm>
            <a:off x="573882" y="1554480"/>
            <a:ext cx="11044234" cy="4402901"/>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203899A-11AD-7949-9B01-1C9EA4A48F3B}"/>
              </a:ext>
            </a:extLst>
          </p:cNvPr>
          <p:cNvSpPr>
            <a:spLocks noGrp="1"/>
          </p:cNvSpPr>
          <p:nvPr>
            <p:ph type="title"/>
          </p:nvPr>
        </p:nvSpPr>
        <p:spPr>
          <a:xfrm>
            <a:off x="595884" y="164592"/>
            <a:ext cx="11022232" cy="1124404"/>
          </a:xfrm>
        </p:spPr>
        <p:txBody>
          <a:bodyPr>
            <a:no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415483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80F306C-DD7D-D94C-BCF8-92E6911F975F}"/>
              </a:ext>
            </a:extLst>
          </p:cNvPr>
          <p:cNvSpPr>
            <a:spLocks noGrp="1"/>
          </p:cNvSpPr>
          <p:nvPr>
            <p:ph sz="half" idx="2"/>
          </p:nvPr>
        </p:nvSpPr>
        <p:spPr>
          <a:xfrm>
            <a:off x="573882" y="1554480"/>
            <a:ext cx="5278278" cy="4402901"/>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2203899A-11AD-7949-9B01-1C9EA4A48F3B}"/>
              </a:ext>
            </a:extLst>
          </p:cNvPr>
          <p:cNvSpPr>
            <a:spLocks noGrp="1"/>
          </p:cNvSpPr>
          <p:nvPr>
            <p:ph type="title"/>
          </p:nvPr>
        </p:nvSpPr>
        <p:spPr>
          <a:xfrm>
            <a:off x="595884" y="164592"/>
            <a:ext cx="11022232" cy="1124404"/>
          </a:xfrm>
        </p:spPr>
        <p:txBody>
          <a:bodyPr>
            <a:noAutofit/>
          </a:bodyPr>
          <a:lstStyle>
            <a:lvl1pPr>
              <a:defRPr sz="4000"/>
            </a:lvl1pPr>
          </a:lstStyle>
          <a:p>
            <a:r>
              <a:rPr lang="en-US" dirty="0"/>
              <a:t>Click to edit Master title style</a:t>
            </a:r>
          </a:p>
        </p:txBody>
      </p:sp>
      <p:sp>
        <p:nvSpPr>
          <p:cNvPr id="12" name="Content Placeholder 5">
            <a:extLst>
              <a:ext uri="{FF2B5EF4-FFF2-40B4-BE49-F238E27FC236}">
                <a16:creationId xmlns:a16="http://schemas.microsoft.com/office/drawing/2014/main" id="{C109D1BA-C7A0-7B40-99AD-6FDB6140B481}"/>
              </a:ext>
            </a:extLst>
          </p:cNvPr>
          <p:cNvSpPr>
            <a:spLocks noGrp="1"/>
          </p:cNvSpPr>
          <p:nvPr>
            <p:ph sz="quarter" idx="4"/>
          </p:nvPr>
        </p:nvSpPr>
        <p:spPr>
          <a:xfrm>
            <a:off x="6339838" y="1554480"/>
            <a:ext cx="5278278" cy="4402901"/>
          </a:xfrm>
        </p:spPr>
        <p:txBody>
          <a:bodyPr vert="horz" lIns="91440" tIns="45720" rIns="91440" bIns="45720" rtlCol="0">
            <a:normAutofit/>
          </a:bodyPr>
          <a:lstStyle>
            <a:lvl1pPr marL="228600" indent="-228600">
              <a:defRPr lang="en-US" sz="1600" kern="1200" dirty="0">
                <a:solidFill>
                  <a:schemeClr val="tx1"/>
                </a:solidFill>
                <a:latin typeface="+mn-lt"/>
                <a:ea typeface="+mn-ea"/>
                <a:cs typeface="+mn-cs"/>
              </a:defRPr>
            </a:lvl1pPr>
            <a:lvl2pPr>
              <a:defRPr lang="en-US" sz="1400" dirty="0">
                <a:solidFill>
                  <a:schemeClr val="tx1"/>
                </a:solidFill>
              </a:defRPr>
            </a:lvl2pPr>
            <a:lvl3pPr>
              <a:defRPr lang="en-US" sz="1200" dirty="0">
                <a:solidFill>
                  <a:schemeClr val="tx1"/>
                </a:solidFill>
              </a:defRPr>
            </a:lvl3pPr>
            <a:lvl4pPr>
              <a:defRPr lang="en-US" sz="1100" dirty="0">
                <a:solidFill>
                  <a:schemeClr val="tx1"/>
                </a:solidFill>
              </a:defRPr>
            </a:lvl4pPr>
            <a:lvl5pPr>
              <a:defRPr lang="en-US" sz="1100" dirty="0">
                <a:solidFill>
                  <a:schemeClr val="tx1"/>
                </a:solidFill>
              </a:defRPr>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dirty="0"/>
              <a:t>Click to 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dirty="0"/>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dirty="0"/>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dirty="0"/>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dirty="0"/>
              <a:t>Fifth level</a:t>
            </a:r>
          </a:p>
        </p:txBody>
      </p:sp>
    </p:spTree>
    <p:extLst>
      <p:ext uri="{BB962C8B-B14F-4D97-AF65-F5344CB8AC3E}">
        <p14:creationId xmlns:p14="http://schemas.microsoft.com/office/powerpoint/2010/main" val="3815244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225724"/>
            <a:ext cx="5278278" cy="823912"/>
          </a:xfrm>
          <a:ln>
            <a:noFill/>
          </a:ln>
        </p:spPr>
        <p:txBody>
          <a:bodyPr anchor="ctr"/>
          <a:lstStyle>
            <a:lvl1pPr marL="0" indent="0" algn="ctr">
              <a:buNone/>
              <a:defRPr sz="24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272793"/>
            <a:ext cx="5278278" cy="3684588"/>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164592"/>
            <a:ext cx="11022232" cy="1124404"/>
          </a:xfrm>
        </p:spPr>
        <p:txBody>
          <a:bodyPr>
            <a:noAutofit/>
          </a:bodyPr>
          <a:lstStyle>
            <a:lvl1pPr>
              <a:defRPr sz="4000"/>
            </a:lvl1pPr>
          </a:lstStyle>
          <a:p>
            <a:r>
              <a:rPr lang="en-US" dirty="0"/>
              <a:t>Click to edit Master title style</a:t>
            </a:r>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6339841" y="1225724"/>
            <a:ext cx="5278276" cy="823912"/>
          </a:xfrm>
          <a:ln>
            <a:noFill/>
          </a:ln>
        </p:spPr>
        <p:txBody>
          <a:bodyPr vert="horz" lIns="91440" tIns="45720" rIns="91440" bIns="45720" rtlCol="0" anchor="ctr">
            <a:normAutofit/>
          </a:bodyPr>
          <a:lstStyle>
            <a:lvl1pPr marL="0" indent="0">
              <a:buNone/>
              <a:defRPr lang="en-US" sz="2400" b="1" dirty="0">
                <a:solidFill>
                  <a:schemeClr val="bg2"/>
                </a:solidFill>
                <a:latin typeface="+mj-lt"/>
              </a:defRPr>
            </a:lvl1pPr>
          </a:lstStyle>
          <a:p>
            <a:pPr marL="228600" lvl="0" indent="-228600" algn="ctr"/>
            <a:r>
              <a:rPr lang="en-US" dirty="0"/>
              <a:t>Click to edit Master text styles</a:t>
            </a:r>
          </a:p>
        </p:txBody>
      </p:sp>
      <p:sp>
        <p:nvSpPr>
          <p:cNvPr id="15" name="Content Placeholder 5">
            <a:extLst>
              <a:ext uri="{FF2B5EF4-FFF2-40B4-BE49-F238E27FC236}">
                <a16:creationId xmlns:a16="http://schemas.microsoft.com/office/drawing/2014/main" id="{60C17447-B870-4054-B568-8B6B321EC5B7}"/>
              </a:ext>
            </a:extLst>
          </p:cNvPr>
          <p:cNvSpPr>
            <a:spLocks noGrp="1"/>
          </p:cNvSpPr>
          <p:nvPr>
            <p:ph sz="quarter" idx="4"/>
          </p:nvPr>
        </p:nvSpPr>
        <p:spPr>
          <a:xfrm>
            <a:off x="6339838" y="2272793"/>
            <a:ext cx="5278278" cy="3684588"/>
          </a:xfrm>
        </p:spPr>
        <p:txBody>
          <a:bodyPr vert="horz" lIns="91440" tIns="45720" rIns="91440" bIns="45720" rtlCol="0">
            <a:normAutofit/>
          </a:bodyPr>
          <a:lstStyle>
            <a:lvl1pPr marL="228600" indent="-228600">
              <a:defRPr lang="en-US" sz="1600" kern="1200" dirty="0">
                <a:solidFill>
                  <a:schemeClr val="tx1"/>
                </a:solidFill>
                <a:latin typeface="+mn-lt"/>
                <a:ea typeface="+mn-ea"/>
                <a:cs typeface="+mn-cs"/>
              </a:defRPr>
            </a:lvl1pPr>
            <a:lvl2pPr>
              <a:defRPr lang="en-US" sz="1400" dirty="0">
                <a:solidFill>
                  <a:schemeClr val="tx1"/>
                </a:solidFill>
              </a:defRPr>
            </a:lvl2pPr>
            <a:lvl3pPr>
              <a:defRPr lang="en-US" sz="1200" dirty="0">
                <a:solidFill>
                  <a:schemeClr val="tx1"/>
                </a:solidFill>
              </a:defRPr>
            </a:lvl3pPr>
            <a:lvl4pPr>
              <a:defRPr lang="en-US" sz="1100" dirty="0">
                <a:solidFill>
                  <a:schemeClr val="tx1"/>
                </a:solidFill>
              </a:defRPr>
            </a:lvl4pPr>
            <a:lvl5pPr>
              <a:defRPr lang="en-US" sz="1100" dirty="0">
                <a:solidFill>
                  <a:schemeClr val="tx1"/>
                </a:solidFill>
              </a:defRPr>
            </a:lvl5pPr>
          </a:lstStyle>
          <a:p>
            <a:pPr marL="228600" lvl="0" indent="-228600" algn="l" defTabSz="914400" rtl="0" eaLnBrk="1" latinLnBrk="0" hangingPunct="1">
              <a:lnSpc>
                <a:spcPct val="150000"/>
              </a:lnSpc>
              <a:spcBef>
                <a:spcPts val="1000"/>
              </a:spcBef>
              <a:buFont typeface="Arial" panose="020B0604020202020204" pitchFamily="34" charset="0"/>
              <a:buChar char="•"/>
            </a:pPr>
            <a:r>
              <a:rPr lang="en-US" dirty="0"/>
              <a:t>Click to edit Master text styles</a:t>
            </a:r>
          </a:p>
          <a:p>
            <a:pPr marL="228600" lvl="1" indent="-228600" algn="l" defTabSz="914400" rtl="0" eaLnBrk="1" latinLnBrk="0" hangingPunct="1">
              <a:lnSpc>
                <a:spcPct val="150000"/>
              </a:lnSpc>
              <a:spcBef>
                <a:spcPts val="1000"/>
              </a:spcBef>
              <a:buFont typeface="Arial" panose="020B0604020202020204" pitchFamily="34" charset="0"/>
              <a:buChar char="•"/>
            </a:pPr>
            <a:r>
              <a:rPr lang="en-US" dirty="0"/>
              <a:t>Second level</a:t>
            </a:r>
          </a:p>
          <a:p>
            <a:pPr marL="228600" lvl="2" indent="-228600" algn="l" defTabSz="914400" rtl="0" eaLnBrk="1" latinLnBrk="0" hangingPunct="1">
              <a:lnSpc>
                <a:spcPct val="150000"/>
              </a:lnSpc>
              <a:spcBef>
                <a:spcPts val="1000"/>
              </a:spcBef>
              <a:buFont typeface="Arial" panose="020B0604020202020204" pitchFamily="34" charset="0"/>
              <a:buChar char="•"/>
            </a:pPr>
            <a:r>
              <a:rPr lang="en-US" dirty="0"/>
              <a:t>Third level</a:t>
            </a:r>
          </a:p>
          <a:p>
            <a:pPr marL="228600" lvl="3" indent="-228600" algn="l" defTabSz="914400" rtl="0" eaLnBrk="1" latinLnBrk="0" hangingPunct="1">
              <a:lnSpc>
                <a:spcPct val="150000"/>
              </a:lnSpc>
              <a:spcBef>
                <a:spcPts val="1000"/>
              </a:spcBef>
              <a:buFont typeface="Arial" panose="020B0604020202020204" pitchFamily="34" charset="0"/>
              <a:buChar char="•"/>
            </a:pPr>
            <a:r>
              <a:rPr lang="en-US" dirty="0"/>
              <a:t>Fourth level</a:t>
            </a:r>
          </a:p>
          <a:p>
            <a:pPr marL="228600" lvl="4" indent="-228600" algn="l" defTabSz="914400" rtl="0" eaLnBrk="1" latinLnBrk="0" hangingPunct="1">
              <a:lnSpc>
                <a:spcPct val="150000"/>
              </a:lnSpc>
              <a:spcBef>
                <a:spcPts val="1000"/>
              </a:spcBef>
              <a:buFont typeface="Arial" panose="020B0604020202020204" pitchFamily="34" charset="0"/>
              <a:buChar char="•"/>
            </a:pPr>
            <a:r>
              <a:rPr lang="en-US" dirty="0"/>
              <a:t>Fifth level</a:t>
            </a:r>
          </a:p>
        </p:txBody>
      </p:sp>
    </p:spTree>
    <p:extLst>
      <p:ext uri="{BB962C8B-B14F-4D97-AF65-F5344CB8AC3E}">
        <p14:creationId xmlns:p14="http://schemas.microsoft.com/office/powerpoint/2010/main" val="169633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5083623" y="667686"/>
            <a:ext cx="2873833" cy="5426414"/>
          </a:xfrm>
          <a:prstGeom prst="rect">
            <a:avLst/>
          </a:prstGeom>
          <a:gradFill>
            <a:gsLst>
              <a:gs pos="0">
                <a:schemeClr val="accent1"/>
              </a:gs>
              <a:gs pos="99000">
                <a:schemeClr val="tx2"/>
              </a:gs>
              <a:gs pos="50000">
                <a:schemeClr val="tx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noFill/>
          </a:ln>
        </p:spPr>
        <p:txBody>
          <a:bodyPr anchor="ctr"/>
          <a:lstStyle>
            <a:lvl1pPr marL="0" indent="0" algn="ctr">
              <a:buNone/>
              <a:defRPr sz="24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chemeClr val="tx1"/>
                </a:solidFill>
              </a:defRPr>
            </a:lvl1pPr>
            <a:lvl2pPr>
              <a:lnSpc>
                <a:spcPct val="150000"/>
              </a:lnSpc>
              <a:defRPr sz="1400">
                <a:solidFill>
                  <a:schemeClr val="tx1"/>
                </a:solidFill>
              </a:defRPr>
            </a:lvl2pPr>
            <a:lvl3pPr>
              <a:lnSpc>
                <a:spcPct val="150000"/>
              </a:lnSpc>
              <a:defRPr sz="1200">
                <a:solidFill>
                  <a:schemeClr val="tx1"/>
                </a:solidFill>
              </a:defRPr>
            </a:lvl3pPr>
            <a:lvl4pPr>
              <a:lnSpc>
                <a:spcPct val="150000"/>
              </a:lnSpc>
              <a:defRPr sz="1100">
                <a:solidFill>
                  <a:schemeClr val="tx1"/>
                </a:solidFill>
              </a:defRPr>
            </a:lvl4pPr>
            <a:lvl5pPr>
              <a:lnSpc>
                <a:spcPct val="150000"/>
              </a:lnSpc>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626423" y="164592"/>
            <a:ext cx="2873833" cy="5426414"/>
          </a:xfrm>
          <a:prstGeom prst="rect">
            <a:avLst/>
          </a:prstGeom>
          <a:noFill/>
          <a:ln w="889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855021" y="416139"/>
            <a:ext cx="2873833" cy="5426414"/>
          </a:xfrm>
          <a:solidFill>
            <a:schemeClr val="bg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Tree>
    <p:extLst>
      <p:ext uri="{BB962C8B-B14F-4D97-AF65-F5344CB8AC3E}">
        <p14:creationId xmlns:p14="http://schemas.microsoft.com/office/powerpoint/2010/main" val="178074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6073F-5CD2-4EAC-890A-F6BB43D2BD67}"/>
              </a:ext>
            </a:extLst>
          </p:cNvPr>
          <p:cNvSpPr>
            <a:spLocks noGrp="1"/>
          </p:cNvSpPr>
          <p:nvPr>
            <p:ph type="title"/>
          </p:nvPr>
        </p:nvSpPr>
        <p:spPr/>
        <p:txBody>
          <a:bodyPr/>
          <a:lstStyle>
            <a:lvl1pPr>
              <a:defRPr sz="4000"/>
            </a:lvl1pPr>
          </a:lstStyle>
          <a:p>
            <a:r>
              <a:rPr lang="en-US" noProof="0" dirty="0"/>
              <a:t>Click to edit Master title style</a:t>
            </a:r>
          </a:p>
        </p:txBody>
      </p:sp>
    </p:spTree>
    <p:extLst>
      <p:ext uri="{BB962C8B-B14F-4D97-AF65-F5344CB8AC3E}">
        <p14:creationId xmlns:p14="http://schemas.microsoft.com/office/powerpoint/2010/main" val="280580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80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A934E0-DD87-3D43-A9EE-758CD2286F66}"/>
              </a:ext>
            </a:extLst>
          </p:cNvPr>
          <p:cNvPicPr>
            <a:picLocks noChangeAspect="1"/>
          </p:cNvPicPr>
          <p:nvPr userDrawn="1"/>
        </p:nvPicPr>
        <p:blipFill>
          <a:blip r:embed="rId18">
            <a:alphaModFix amt="5000"/>
          </a:blip>
          <a:stretch>
            <a:fillRect/>
          </a:stretch>
        </p:blipFill>
        <p:spPr>
          <a:xfrm>
            <a:off x="8897815" y="2228354"/>
            <a:ext cx="4643315" cy="5736988"/>
          </a:xfrm>
          <a:prstGeom prst="rect">
            <a:avLst/>
          </a:prstGeom>
        </p:spPr>
      </p:pic>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00232" cy="4988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FF26C1D-6E4C-BF46-ACB1-F9BA5A5751F3}"/>
              </a:ext>
            </a:extLst>
          </p:cNvPr>
          <p:cNvPicPr>
            <a:picLocks noChangeAspect="1"/>
          </p:cNvPicPr>
          <p:nvPr userDrawn="1"/>
        </p:nvPicPr>
        <p:blipFill>
          <a:blip r:embed="rId19"/>
          <a:srcRect/>
          <a:stretch/>
        </p:blipFill>
        <p:spPr>
          <a:xfrm>
            <a:off x="10166773" y="6159780"/>
            <a:ext cx="1827953" cy="481342"/>
          </a:xfrm>
          <a:prstGeom prst="rect">
            <a:avLst/>
          </a:prstGeom>
        </p:spPr>
      </p:pic>
      <p:cxnSp>
        <p:nvCxnSpPr>
          <p:cNvPr id="5" name="Straight Connector 4">
            <a:extLst>
              <a:ext uri="{FF2B5EF4-FFF2-40B4-BE49-F238E27FC236}">
                <a16:creationId xmlns:a16="http://schemas.microsoft.com/office/drawing/2014/main" id="{31B5C5E3-6016-2246-8C6B-82AA87132485}"/>
              </a:ext>
            </a:extLst>
          </p:cNvPr>
          <p:cNvCxnSpPr>
            <a:cxnSpLocks/>
          </p:cNvCxnSpPr>
          <p:nvPr userDrawn="1"/>
        </p:nvCxnSpPr>
        <p:spPr>
          <a:xfrm flipH="1">
            <a:off x="-501161" y="6409592"/>
            <a:ext cx="10383715" cy="0"/>
          </a:xfrm>
          <a:prstGeom prst="line">
            <a:avLst/>
          </a:prstGeom>
          <a:ln w="38100" cmpd="sng">
            <a:solidFill>
              <a:schemeClr val="bg2"/>
            </a:solidFill>
            <a:prstDash val="solid"/>
            <a:headEnd type="diamo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72" r:id="rId4"/>
    <p:sldLayoutId id="2147483670" r:id="rId5"/>
    <p:sldLayoutId id="2147483667" r:id="rId6"/>
    <p:sldLayoutId id="2147483653" r:id="rId7"/>
    <p:sldLayoutId id="2147483671" r:id="rId8"/>
    <p:sldLayoutId id="2147483655" r:id="rId9"/>
    <p:sldLayoutId id="2147483664" r:id="rId10"/>
    <p:sldLayoutId id="2147483651" r:id="rId11"/>
    <p:sldLayoutId id="2147483657" r:id="rId12"/>
    <p:sldLayoutId id="2147483663" r:id="rId13"/>
    <p:sldLayoutId id="2147483669" r:id="rId14"/>
    <p:sldLayoutId id="2147483666" r:id="rId15"/>
    <p:sldLayoutId id="2147483668" r:id="rId16"/>
  </p:sldLayoutIdLst>
  <p:hf hdr="0" dt="0"/>
  <p:txStyles>
    <p:titleStyle>
      <a:lvl1pPr algn="ctr" defTabSz="914400" rtl="0" eaLnBrk="1" latinLnBrk="0" hangingPunct="1">
        <a:lnSpc>
          <a:spcPct val="90000"/>
        </a:lnSpc>
        <a:spcBef>
          <a:spcPct val="0"/>
        </a:spcBef>
        <a:buNone/>
        <a:defRPr sz="44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p:txBody>
          <a:bodyPr/>
          <a:lstStyle/>
          <a:p>
            <a:r>
              <a:rPr lang="en-US" dirty="0"/>
              <a:t>6.2.2022</a:t>
            </a:r>
          </a:p>
        </p:txBody>
      </p:sp>
      <p:sp>
        <p:nvSpPr>
          <p:cNvPr id="3" name="Title 2">
            <a:extLst>
              <a:ext uri="{FF2B5EF4-FFF2-40B4-BE49-F238E27FC236}">
                <a16:creationId xmlns:a16="http://schemas.microsoft.com/office/drawing/2014/main" id="{90549E4D-97D9-7F4A-84B6-249F8752F59E}"/>
              </a:ext>
            </a:extLst>
          </p:cNvPr>
          <p:cNvSpPr>
            <a:spLocks noGrp="1"/>
          </p:cNvSpPr>
          <p:nvPr>
            <p:ph type="ctrTitle"/>
          </p:nvPr>
        </p:nvSpPr>
        <p:spPr/>
        <p:txBody>
          <a:bodyPr/>
          <a:lstStyle/>
          <a:p>
            <a:r>
              <a:rPr lang="en-US" dirty="0"/>
              <a:t>Title IX Team Meeting</a:t>
            </a:r>
          </a:p>
        </p:txBody>
      </p:sp>
    </p:spTree>
    <p:extLst>
      <p:ext uri="{BB962C8B-B14F-4D97-AF65-F5344CB8AC3E}">
        <p14:creationId xmlns:p14="http://schemas.microsoft.com/office/powerpoint/2010/main" val="250621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DB7EAC-37BF-9F30-1689-D9AED526F179}"/>
              </a:ext>
            </a:extLst>
          </p:cNvPr>
          <p:cNvSpPr>
            <a:spLocks noGrp="1"/>
          </p:cNvSpPr>
          <p:nvPr>
            <p:ph sz="half" idx="2"/>
          </p:nvPr>
        </p:nvSpPr>
        <p:spPr>
          <a:xfrm>
            <a:off x="573882" y="934279"/>
            <a:ext cx="10796483" cy="5406886"/>
          </a:xfrm>
        </p:spPr>
        <p:txBody>
          <a:bodyPr>
            <a:normAutofit/>
          </a:bodyPr>
          <a:lstStyle/>
          <a:p>
            <a:pPr marL="0" indent="0">
              <a:buNone/>
            </a:pPr>
            <a:r>
              <a:rPr lang="en-US" sz="2000" dirty="0"/>
              <a:t>Revisions to Process continued..</a:t>
            </a:r>
          </a:p>
          <a:p>
            <a:pPr lvl="1"/>
            <a:r>
              <a:rPr lang="en-US" sz="1800" dirty="0"/>
              <a:t>The suppression provision – “If a party or witness does not submit to cross-examination at the live hearing, the decision-maker must not rely on </a:t>
            </a:r>
            <a:r>
              <a:rPr lang="en-US" sz="1800" b="1" dirty="0"/>
              <a:t>any</a:t>
            </a:r>
            <a:r>
              <a:rPr lang="en-US" sz="1800" dirty="0"/>
              <a:t> statement of that Party or witness in reaching a determination regarding responsibility.”  </a:t>
            </a:r>
          </a:p>
          <a:p>
            <a:pPr lvl="1"/>
            <a:r>
              <a:rPr lang="en-US" sz="1800" dirty="0"/>
              <a:t>If a party participated in the entire investigation, answered 50 questions during an investigation and answered 5 of 6 questions during the live hearing - because they didn’t answer the 1 question, the decision-maker was not allowed to rely on any other statements that party made throughout the hearing or the investigation. </a:t>
            </a:r>
          </a:p>
          <a:p>
            <a:r>
              <a:rPr lang="en-US" sz="1800" dirty="0"/>
              <a:t>In July 2021, a federal judge in Massachusetts vacated that part of the regulations as the court found it to be manifestly unfair.</a:t>
            </a:r>
          </a:p>
          <a:p>
            <a:r>
              <a:rPr lang="en-US" sz="1800" dirty="0"/>
              <a:t>NDSCS will be removing this paragraph from the Title IX Compliance Policy in the next update.</a:t>
            </a:r>
          </a:p>
          <a:p>
            <a:pPr marL="0" indent="0">
              <a:buNone/>
            </a:pPr>
            <a:endParaRPr lang="en-US" sz="1800" dirty="0"/>
          </a:p>
        </p:txBody>
      </p:sp>
      <p:sp>
        <p:nvSpPr>
          <p:cNvPr id="3" name="Title 2">
            <a:extLst>
              <a:ext uri="{FF2B5EF4-FFF2-40B4-BE49-F238E27FC236}">
                <a16:creationId xmlns:a16="http://schemas.microsoft.com/office/drawing/2014/main" id="{AEC2A10F-846C-D450-2BCD-10F0CC5A00EB}"/>
              </a:ext>
            </a:extLst>
          </p:cNvPr>
          <p:cNvSpPr>
            <a:spLocks noGrp="1"/>
          </p:cNvSpPr>
          <p:nvPr>
            <p:ph type="title"/>
          </p:nvPr>
        </p:nvSpPr>
        <p:spPr>
          <a:xfrm>
            <a:off x="595884" y="164592"/>
            <a:ext cx="11022232" cy="630538"/>
          </a:xfrm>
        </p:spPr>
        <p:txBody>
          <a:bodyPr/>
          <a:lstStyle/>
          <a:p>
            <a:r>
              <a:rPr lang="en-US" sz="3600" dirty="0"/>
              <a:t>Review of 2020 regulations</a:t>
            </a:r>
          </a:p>
        </p:txBody>
      </p:sp>
    </p:spTree>
    <p:extLst>
      <p:ext uri="{BB962C8B-B14F-4D97-AF65-F5344CB8AC3E}">
        <p14:creationId xmlns:p14="http://schemas.microsoft.com/office/powerpoint/2010/main" val="118953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14267-F5E1-28B2-43A0-B818956D4A41}"/>
              </a:ext>
            </a:extLst>
          </p:cNvPr>
          <p:cNvSpPr>
            <a:spLocks noGrp="1"/>
          </p:cNvSpPr>
          <p:nvPr>
            <p:ph sz="half" idx="2"/>
          </p:nvPr>
        </p:nvSpPr>
        <p:spPr>
          <a:xfrm>
            <a:off x="573882" y="755374"/>
            <a:ext cx="10905814" cy="5202007"/>
          </a:xfrm>
        </p:spPr>
        <p:txBody>
          <a:bodyPr/>
          <a:lstStyle/>
          <a:p>
            <a:pPr marL="0" indent="0">
              <a:buNone/>
            </a:pPr>
            <a:r>
              <a:rPr lang="en-US" sz="2000" dirty="0"/>
              <a:t>Back to the revision to the definition of Sexual Harassment..</a:t>
            </a:r>
          </a:p>
          <a:p>
            <a:r>
              <a:rPr lang="en-US" sz="2000" dirty="0"/>
              <a:t>Institutions are required to train Title IX teams on the definition of Title IX Sexual Harassment, which is outlined in the NDSCS Title IX Compliancy Policy as:</a:t>
            </a:r>
          </a:p>
          <a:p>
            <a:pPr lvl="1"/>
            <a:r>
              <a:rPr lang="en-US" sz="1800" dirty="0"/>
              <a:t>Conduct, on the basis of sex, constituting one (or more) of the following:</a:t>
            </a:r>
          </a:p>
          <a:p>
            <a:pPr marL="1771650" lvl="3" indent="-400050">
              <a:buFont typeface="+mj-lt"/>
              <a:buAutoNum type="romanLcPeriod"/>
            </a:pPr>
            <a:r>
              <a:rPr lang="en-US" sz="1800" dirty="0"/>
              <a:t>An employee of NDSCS conditioning the provision of an aid, benefit, or service of NDSCS on an individual’s participation in unwelcome sexual conduct (Quid Pro Quo);</a:t>
            </a:r>
          </a:p>
          <a:p>
            <a:pPr marL="1771650" lvl="3" indent="-400050">
              <a:buFont typeface="+mj-lt"/>
              <a:buAutoNum type="romanLcPeriod"/>
            </a:pPr>
            <a:r>
              <a:rPr lang="en-US" sz="1800" dirty="0"/>
              <a:t>Unwelcome conduct determined by a reasonable person to be so severe, pervasive, and objectively offensive that it effectively denies a person equal access to NDSCS’s educational program or activity; or</a:t>
            </a:r>
          </a:p>
          <a:p>
            <a:pPr marL="1771650" lvl="3" indent="-400050">
              <a:buFont typeface="+mj-lt"/>
              <a:buAutoNum type="romanLcPeriod"/>
            </a:pPr>
            <a:r>
              <a:rPr lang="en-US" sz="1800" dirty="0"/>
              <a:t>Sexual assault, dating violence, domestic violence, or stalking, as defined in this section.  </a:t>
            </a:r>
          </a:p>
          <a:p>
            <a:endParaRPr lang="en-US" dirty="0"/>
          </a:p>
        </p:txBody>
      </p:sp>
      <p:sp>
        <p:nvSpPr>
          <p:cNvPr id="3" name="Title 2">
            <a:extLst>
              <a:ext uri="{FF2B5EF4-FFF2-40B4-BE49-F238E27FC236}">
                <a16:creationId xmlns:a16="http://schemas.microsoft.com/office/drawing/2014/main" id="{EA789637-DE16-EAF4-25FE-4F787B3DBC81}"/>
              </a:ext>
            </a:extLst>
          </p:cNvPr>
          <p:cNvSpPr>
            <a:spLocks noGrp="1"/>
          </p:cNvSpPr>
          <p:nvPr>
            <p:ph type="title"/>
          </p:nvPr>
        </p:nvSpPr>
        <p:spPr>
          <a:xfrm>
            <a:off x="595884" y="164592"/>
            <a:ext cx="11022232" cy="590782"/>
          </a:xfrm>
        </p:spPr>
        <p:txBody>
          <a:bodyPr/>
          <a:lstStyle/>
          <a:p>
            <a:r>
              <a:rPr lang="en-US" sz="3600" dirty="0"/>
              <a:t>Review of 2020 regulations</a:t>
            </a:r>
          </a:p>
        </p:txBody>
      </p:sp>
    </p:spTree>
    <p:extLst>
      <p:ext uri="{BB962C8B-B14F-4D97-AF65-F5344CB8AC3E}">
        <p14:creationId xmlns:p14="http://schemas.microsoft.com/office/powerpoint/2010/main" val="322238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8FB519-3A69-7047-E457-4A22466CD3E8}"/>
              </a:ext>
            </a:extLst>
          </p:cNvPr>
          <p:cNvSpPr>
            <a:spLocks noGrp="1"/>
          </p:cNvSpPr>
          <p:nvPr>
            <p:ph sz="half" idx="2"/>
          </p:nvPr>
        </p:nvSpPr>
        <p:spPr>
          <a:xfrm>
            <a:off x="815008" y="1013790"/>
            <a:ext cx="10515601" cy="4943591"/>
          </a:xfrm>
        </p:spPr>
        <p:txBody>
          <a:bodyPr/>
          <a:lstStyle/>
          <a:p>
            <a:r>
              <a:rPr lang="en-US" sz="2000" dirty="0"/>
              <a:t>The Department of Education was expected to issue a Title IX proposal in April 2022 – this did not happen.  The next timeline to release the draft proposal was May 2022. </a:t>
            </a:r>
          </a:p>
          <a:p>
            <a:r>
              <a:rPr lang="en-US" sz="2000" dirty="0"/>
              <a:t>What could change?  </a:t>
            </a:r>
          </a:p>
          <a:p>
            <a:pPr lvl="1"/>
            <a:r>
              <a:rPr lang="en-US" sz="2000" dirty="0"/>
              <a:t>The judiciary-like requirements of the required live hearing and cross-examination through an advisor</a:t>
            </a:r>
          </a:p>
          <a:p>
            <a:pPr lvl="1"/>
            <a:r>
              <a:rPr lang="en-US" sz="2000" dirty="0"/>
              <a:t>The narrow definition of Title IX sexual harassment complaints</a:t>
            </a:r>
          </a:p>
          <a:p>
            <a:pPr lvl="1"/>
            <a:r>
              <a:rPr lang="en-US" sz="2000" dirty="0"/>
              <a:t>Additional protections for gay and transgender students from sex-based discrimination</a:t>
            </a:r>
          </a:p>
          <a:p>
            <a:pPr lvl="1"/>
            <a:endParaRPr lang="en-US" dirty="0"/>
          </a:p>
          <a:p>
            <a:endParaRPr lang="en-US" dirty="0"/>
          </a:p>
        </p:txBody>
      </p:sp>
      <p:sp>
        <p:nvSpPr>
          <p:cNvPr id="3" name="Title 2">
            <a:extLst>
              <a:ext uri="{FF2B5EF4-FFF2-40B4-BE49-F238E27FC236}">
                <a16:creationId xmlns:a16="http://schemas.microsoft.com/office/drawing/2014/main" id="{8184F640-7FE9-26F4-C3FA-C8934E218CFC}"/>
              </a:ext>
            </a:extLst>
          </p:cNvPr>
          <p:cNvSpPr>
            <a:spLocks noGrp="1"/>
          </p:cNvSpPr>
          <p:nvPr>
            <p:ph type="title"/>
          </p:nvPr>
        </p:nvSpPr>
        <p:spPr>
          <a:xfrm>
            <a:off x="595884" y="164592"/>
            <a:ext cx="11022232" cy="736027"/>
          </a:xfrm>
        </p:spPr>
        <p:txBody>
          <a:bodyPr/>
          <a:lstStyle/>
          <a:p>
            <a:r>
              <a:rPr lang="en-US" sz="3600" dirty="0"/>
              <a:t>More changes coming?</a:t>
            </a:r>
          </a:p>
        </p:txBody>
      </p:sp>
    </p:spTree>
    <p:extLst>
      <p:ext uri="{BB962C8B-B14F-4D97-AF65-F5344CB8AC3E}">
        <p14:creationId xmlns:p14="http://schemas.microsoft.com/office/powerpoint/2010/main" val="198025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17751ED6-6BC6-EF1D-2B20-ADA3B4739ECB}"/>
              </a:ext>
            </a:extLst>
          </p:cNvPr>
          <p:cNvPicPr>
            <a:picLocks noChangeAspect="1"/>
          </p:cNvPicPr>
          <p:nvPr/>
        </p:nvPicPr>
        <p:blipFill>
          <a:blip r:embed="rId2"/>
          <a:stretch>
            <a:fillRect/>
          </a:stretch>
        </p:blipFill>
        <p:spPr>
          <a:xfrm>
            <a:off x="563953" y="0"/>
            <a:ext cx="9861476" cy="6112565"/>
          </a:xfrm>
          <a:prstGeom prst="rect">
            <a:avLst/>
          </a:prstGeom>
        </p:spPr>
      </p:pic>
    </p:spTree>
    <p:extLst>
      <p:ext uri="{BB962C8B-B14F-4D97-AF65-F5344CB8AC3E}">
        <p14:creationId xmlns:p14="http://schemas.microsoft.com/office/powerpoint/2010/main" val="96346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F948D92-2B54-4E45-9EC3-5693730DA745}"/>
              </a:ext>
            </a:extLst>
          </p:cNvPr>
          <p:cNvSpPr>
            <a:spLocks noGrp="1"/>
          </p:cNvSpPr>
          <p:nvPr>
            <p:ph sz="half" idx="2"/>
          </p:nvPr>
        </p:nvSpPr>
        <p:spPr>
          <a:xfrm>
            <a:off x="573884" y="900619"/>
            <a:ext cx="11044232" cy="5241764"/>
          </a:xfrm>
        </p:spPr>
        <p:txBody>
          <a:bodyPr>
            <a:normAutofit fontScale="92500" lnSpcReduction="10000"/>
          </a:bodyPr>
          <a:lstStyle/>
          <a:p>
            <a:pPr marL="0" indent="0">
              <a:buNone/>
            </a:pPr>
            <a:r>
              <a:rPr lang="en-US" sz="1800" dirty="0"/>
              <a:t>The </a:t>
            </a:r>
            <a:r>
              <a:rPr lang="en-US" sz="1800" dirty="0" err="1"/>
              <a:t>Clery</a:t>
            </a:r>
            <a:r>
              <a:rPr lang="en-US" sz="1800" dirty="0"/>
              <a:t> Act mandates procedures for sexual violence response by institutions of higher education, separate and in addition to Title IX regulations.  </a:t>
            </a:r>
          </a:p>
          <a:p>
            <a:r>
              <a:rPr lang="en-US" sz="1800" dirty="0"/>
              <a:t>During the Trump administration – aid and programs for protections and assistance for survivors of domestic violence and sexual assault were cut significantly. </a:t>
            </a:r>
          </a:p>
          <a:p>
            <a:r>
              <a:rPr lang="en-US" sz="1800" dirty="0"/>
              <a:t>In March 2022, President Biden signed into law the VAWA (Violence Against Women Act) Reauthorization Act of 2022 - effective October 1, 2022.  The reauthorization will:</a:t>
            </a:r>
          </a:p>
          <a:p>
            <a:pPr lvl="1"/>
            <a:r>
              <a:rPr lang="en-US" sz="1800" dirty="0"/>
              <a:t>Renew all current VAWA grant programs until 2027</a:t>
            </a:r>
          </a:p>
          <a:p>
            <a:pPr lvl="1"/>
            <a:r>
              <a:rPr lang="en-US" sz="1800" dirty="0"/>
              <a:t>Increase services and support for survivors from underserved and marginalized communities, including LGBTQIA+ survivors</a:t>
            </a:r>
          </a:p>
          <a:p>
            <a:pPr lvl="1"/>
            <a:r>
              <a:rPr lang="en-US" sz="1800" dirty="0"/>
              <a:t>Support State, Tribal and local government efforts to prevent and prosecute cybercrimes, including cyberstalking and the nonconsensual distribution of intimate images.</a:t>
            </a:r>
          </a:p>
          <a:p>
            <a:pPr lvl="1"/>
            <a:r>
              <a:rPr lang="en-US" sz="1800" dirty="0"/>
              <a:t>Expand prevention education for higher education students</a:t>
            </a:r>
          </a:p>
          <a:p>
            <a:endParaRPr lang="en-US" sz="2000" dirty="0"/>
          </a:p>
        </p:txBody>
      </p:sp>
      <p:sp>
        <p:nvSpPr>
          <p:cNvPr id="5" name="Title 4">
            <a:extLst>
              <a:ext uri="{FF2B5EF4-FFF2-40B4-BE49-F238E27FC236}">
                <a16:creationId xmlns:a16="http://schemas.microsoft.com/office/drawing/2014/main" id="{2A00C7C0-4549-8B40-9061-C11591EF21B5}"/>
              </a:ext>
            </a:extLst>
          </p:cNvPr>
          <p:cNvSpPr>
            <a:spLocks noGrp="1"/>
          </p:cNvSpPr>
          <p:nvPr>
            <p:ph type="title"/>
          </p:nvPr>
        </p:nvSpPr>
        <p:spPr>
          <a:xfrm>
            <a:off x="595884" y="164592"/>
            <a:ext cx="11022232" cy="736027"/>
          </a:xfrm>
        </p:spPr>
        <p:txBody>
          <a:bodyPr/>
          <a:lstStyle/>
          <a:p>
            <a:r>
              <a:rPr lang="en-US" sz="3600" dirty="0"/>
              <a:t>March 2022 VAWA Reauthorization</a:t>
            </a:r>
          </a:p>
        </p:txBody>
      </p:sp>
    </p:spTree>
    <p:extLst>
      <p:ext uri="{BB962C8B-B14F-4D97-AF65-F5344CB8AC3E}">
        <p14:creationId xmlns:p14="http://schemas.microsoft.com/office/powerpoint/2010/main" val="27051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500"/>
                                        <p:tgtEl>
                                          <p:spTgt spid="6">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dissolve">
                                      <p:cBhvr>
                                        <p:cTn id="10" dur="500"/>
                                        <p:tgtEl>
                                          <p:spTgt spid="6">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dissolve">
                                      <p:cBhvr>
                                        <p:cTn id="13" dur="500"/>
                                        <p:tgtEl>
                                          <p:spTgt spid="6">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dissolve">
                                      <p:cBhvr>
                                        <p:cTn id="1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6221B2B4-E5F7-CCA7-B568-542D1F996084}"/>
              </a:ext>
            </a:extLst>
          </p:cNvPr>
          <p:cNvSpPr>
            <a:spLocks noGrp="1"/>
          </p:cNvSpPr>
          <p:nvPr>
            <p:ph sz="half" idx="2"/>
          </p:nvPr>
        </p:nvSpPr>
        <p:spPr>
          <a:xfrm>
            <a:off x="595884" y="1341783"/>
            <a:ext cx="10933508" cy="4810539"/>
          </a:xfrm>
        </p:spPr>
        <p:txBody>
          <a:bodyPr>
            <a:normAutofit/>
          </a:bodyPr>
          <a:lstStyle/>
          <a:p>
            <a:r>
              <a:rPr lang="en-US" sz="1800" dirty="0"/>
              <a:t>Definitions within VAWA were modified and will be effective October 1, 2022. </a:t>
            </a:r>
          </a:p>
          <a:p>
            <a:pPr lvl="1"/>
            <a:r>
              <a:rPr lang="en-US" sz="1800" dirty="0"/>
              <a:t>Revision to the domestic violence definition to include economic abuse and technological abuse</a:t>
            </a:r>
          </a:p>
          <a:p>
            <a:r>
              <a:rPr lang="en-US" sz="1800" dirty="0"/>
              <a:t>The Secretary of Education is required to develop an online survey that each higher education institution that receives federal assistance must administer to their students.</a:t>
            </a:r>
          </a:p>
          <a:p>
            <a:pPr lvl="1"/>
            <a:r>
              <a:rPr lang="en-US" sz="1800" dirty="0"/>
              <a:t>gather information on postsecondary student experiences with domestic violence, dating violence, sexual assault, sexual harassment and stalking.  </a:t>
            </a:r>
          </a:p>
          <a:p>
            <a:pPr lvl="1"/>
            <a:r>
              <a:rPr lang="en-US" sz="1800" dirty="0"/>
              <a:t>Survey will need to be disseminated to students not later than 1 year after the survey tool is available and every two years thereafter.  </a:t>
            </a:r>
          </a:p>
          <a:p>
            <a:pPr marL="0" indent="0">
              <a:buNone/>
            </a:pPr>
            <a:endParaRPr lang="en-US" dirty="0"/>
          </a:p>
        </p:txBody>
      </p:sp>
      <p:sp>
        <p:nvSpPr>
          <p:cNvPr id="10" name="Title 2">
            <a:extLst>
              <a:ext uri="{FF2B5EF4-FFF2-40B4-BE49-F238E27FC236}">
                <a16:creationId xmlns:a16="http://schemas.microsoft.com/office/drawing/2014/main" id="{5C0C100A-8F41-0F5E-62D2-0BD3E9B0E5DE}"/>
              </a:ext>
            </a:extLst>
          </p:cNvPr>
          <p:cNvSpPr>
            <a:spLocks noGrp="1"/>
          </p:cNvSpPr>
          <p:nvPr>
            <p:ph type="title"/>
          </p:nvPr>
        </p:nvSpPr>
        <p:spPr>
          <a:xfrm>
            <a:off x="595884" y="-1"/>
            <a:ext cx="11022232" cy="1272209"/>
          </a:xfrm>
        </p:spPr>
        <p:txBody>
          <a:bodyPr/>
          <a:lstStyle/>
          <a:p>
            <a:r>
              <a:rPr lang="en-US" sz="3600" dirty="0"/>
              <a:t>VAWA Reauthorization</a:t>
            </a:r>
            <a:br>
              <a:rPr lang="en-US" sz="3600" dirty="0"/>
            </a:br>
            <a:r>
              <a:rPr lang="en-US" sz="3600" dirty="0"/>
              <a:t>implications for the title ix field</a:t>
            </a:r>
          </a:p>
        </p:txBody>
      </p:sp>
    </p:spTree>
    <p:extLst>
      <p:ext uri="{BB962C8B-B14F-4D97-AF65-F5344CB8AC3E}">
        <p14:creationId xmlns:p14="http://schemas.microsoft.com/office/powerpoint/2010/main" val="161304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957709-AC9B-925C-8CAA-9880B4040844}"/>
              </a:ext>
            </a:extLst>
          </p:cNvPr>
          <p:cNvSpPr>
            <a:spLocks noGrp="1"/>
          </p:cNvSpPr>
          <p:nvPr>
            <p:ph sz="half" idx="2"/>
          </p:nvPr>
        </p:nvSpPr>
        <p:spPr>
          <a:xfrm>
            <a:off x="278295" y="1361661"/>
            <a:ext cx="11618843" cy="4615598"/>
          </a:xfrm>
        </p:spPr>
        <p:txBody>
          <a:bodyPr>
            <a:normAutofit/>
          </a:bodyPr>
          <a:lstStyle/>
          <a:p>
            <a:r>
              <a:rPr lang="en-US" sz="1900" dirty="0"/>
              <a:t>Not later than September 1, 2022, the Secretary of Education and other governmental groups must establish a task force on sexual violence in education.  This task force will provide an array of information to campuses such as:</a:t>
            </a:r>
          </a:p>
          <a:p>
            <a:pPr lvl="1"/>
            <a:r>
              <a:rPr lang="en-US" sz="1900" dirty="0"/>
              <a:t>Sexual violence prevention, best practices for investigations, survivor resources, recommendations on culturally responsive and inclusive approaches to supporting survivors</a:t>
            </a:r>
          </a:p>
          <a:p>
            <a:r>
              <a:rPr lang="en-US" sz="1900" dirty="0"/>
              <a:t>Many grant opportunities, including grants for Title IX investigator training, prevention and education programming</a:t>
            </a:r>
          </a:p>
          <a:p>
            <a:r>
              <a:rPr lang="en-US" sz="1900" dirty="0"/>
              <a:t>October 1</a:t>
            </a:r>
            <a:r>
              <a:rPr lang="en-US" sz="1900" baseline="30000" dirty="0"/>
              <a:t>st</a:t>
            </a:r>
            <a:r>
              <a:rPr lang="en-US" sz="1900" dirty="0"/>
              <a:t> has been designated as “Choose Respect Day.”  All are encouraged to recognize this day through proclamations, activities and educational efforts to further changing the culture around the tolerance of violence against women.    </a:t>
            </a:r>
          </a:p>
          <a:p>
            <a:endParaRPr lang="en-US" dirty="0"/>
          </a:p>
        </p:txBody>
      </p:sp>
      <p:sp>
        <p:nvSpPr>
          <p:cNvPr id="3" name="Title 2">
            <a:extLst>
              <a:ext uri="{FF2B5EF4-FFF2-40B4-BE49-F238E27FC236}">
                <a16:creationId xmlns:a16="http://schemas.microsoft.com/office/drawing/2014/main" id="{9E1C3328-ABB6-FA3E-AA47-5EEC4CCA702D}"/>
              </a:ext>
            </a:extLst>
          </p:cNvPr>
          <p:cNvSpPr>
            <a:spLocks noGrp="1"/>
          </p:cNvSpPr>
          <p:nvPr>
            <p:ph type="title"/>
          </p:nvPr>
        </p:nvSpPr>
        <p:spPr/>
        <p:txBody>
          <a:bodyPr/>
          <a:lstStyle/>
          <a:p>
            <a:r>
              <a:rPr lang="en-US" sz="3600" dirty="0"/>
              <a:t>VAWA Reauthorization</a:t>
            </a:r>
            <a:br>
              <a:rPr lang="en-US" sz="3600" dirty="0"/>
            </a:br>
            <a:r>
              <a:rPr lang="en-US" sz="3600" dirty="0"/>
              <a:t>implications for the title ix field</a:t>
            </a:r>
          </a:p>
        </p:txBody>
      </p:sp>
    </p:spTree>
    <p:extLst>
      <p:ext uri="{BB962C8B-B14F-4D97-AF65-F5344CB8AC3E}">
        <p14:creationId xmlns:p14="http://schemas.microsoft.com/office/powerpoint/2010/main" val="20006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DE308-D73B-AC6B-F85C-96A19037ED11}"/>
              </a:ext>
            </a:extLst>
          </p:cNvPr>
          <p:cNvSpPr>
            <a:spLocks noGrp="1"/>
          </p:cNvSpPr>
          <p:nvPr>
            <p:ph sz="half" idx="2"/>
          </p:nvPr>
        </p:nvSpPr>
        <p:spPr/>
        <p:txBody>
          <a:bodyPr>
            <a:normAutofit/>
          </a:bodyPr>
          <a:lstStyle/>
          <a:p>
            <a:endParaRPr lang="en-US" sz="1800" dirty="0"/>
          </a:p>
        </p:txBody>
      </p:sp>
      <p:sp>
        <p:nvSpPr>
          <p:cNvPr id="3" name="Title 2">
            <a:extLst>
              <a:ext uri="{FF2B5EF4-FFF2-40B4-BE49-F238E27FC236}">
                <a16:creationId xmlns:a16="http://schemas.microsoft.com/office/drawing/2014/main" id="{8DED2EEE-ADC8-C3A1-1F9F-E9D8052DC0D2}"/>
              </a:ext>
            </a:extLst>
          </p:cNvPr>
          <p:cNvSpPr>
            <a:spLocks noGrp="1"/>
          </p:cNvSpPr>
          <p:nvPr>
            <p:ph type="title"/>
          </p:nvPr>
        </p:nvSpPr>
        <p:spPr/>
        <p:txBody>
          <a:bodyPr/>
          <a:lstStyle/>
          <a:p>
            <a:r>
              <a:rPr lang="en-US" dirty="0"/>
              <a:t>?review of changes to policies?</a:t>
            </a:r>
          </a:p>
        </p:txBody>
      </p:sp>
    </p:spTree>
    <p:extLst>
      <p:ext uri="{BB962C8B-B14F-4D97-AF65-F5344CB8AC3E}">
        <p14:creationId xmlns:p14="http://schemas.microsoft.com/office/powerpoint/2010/main" val="98783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023E79-2C7A-301F-05E2-B1D7B1F05405}"/>
              </a:ext>
            </a:extLst>
          </p:cNvPr>
          <p:cNvSpPr>
            <a:spLocks noGrp="1"/>
          </p:cNvSpPr>
          <p:nvPr>
            <p:ph sz="half" idx="2"/>
          </p:nvPr>
        </p:nvSpPr>
        <p:spPr>
          <a:xfrm>
            <a:off x="874642" y="1202636"/>
            <a:ext cx="10743473" cy="4754746"/>
          </a:xfrm>
        </p:spPr>
        <p:txBody>
          <a:bodyPr>
            <a:normAutofit/>
          </a:bodyPr>
          <a:lstStyle/>
          <a:p>
            <a:r>
              <a:rPr lang="en-US" sz="2000" dirty="0"/>
              <a:t>Title IX Training with Grand River Solutions in Old Main 130E:</a:t>
            </a:r>
          </a:p>
          <a:p>
            <a:pPr lvl="1"/>
            <a:r>
              <a:rPr lang="en-US" sz="2000" dirty="0"/>
              <a:t>Wednesday, July 13</a:t>
            </a:r>
            <a:r>
              <a:rPr lang="en-US" sz="2000" baseline="30000" dirty="0"/>
              <a:t>th</a:t>
            </a:r>
            <a:r>
              <a:rPr lang="en-US" sz="2000" dirty="0"/>
              <a:t> from 12:30 – 4:30 pm; and</a:t>
            </a:r>
          </a:p>
          <a:p>
            <a:pPr lvl="1"/>
            <a:r>
              <a:rPr lang="en-US" sz="2000" dirty="0"/>
              <a:t>Thursday, August 4</a:t>
            </a:r>
            <a:r>
              <a:rPr lang="en-US" sz="2000" baseline="30000" dirty="0"/>
              <a:t>th</a:t>
            </a:r>
            <a:r>
              <a:rPr lang="en-US" sz="2000" dirty="0"/>
              <a:t> from 12:30 – 4:30 pm</a:t>
            </a:r>
          </a:p>
        </p:txBody>
      </p:sp>
      <p:sp>
        <p:nvSpPr>
          <p:cNvPr id="3" name="Title 2">
            <a:extLst>
              <a:ext uri="{FF2B5EF4-FFF2-40B4-BE49-F238E27FC236}">
                <a16:creationId xmlns:a16="http://schemas.microsoft.com/office/drawing/2014/main" id="{C9FBC708-502E-F0FB-20E0-79749E05B1C6}"/>
              </a:ext>
            </a:extLst>
          </p:cNvPr>
          <p:cNvSpPr>
            <a:spLocks noGrp="1"/>
          </p:cNvSpPr>
          <p:nvPr>
            <p:ph type="title"/>
          </p:nvPr>
        </p:nvSpPr>
        <p:spPr>
          <a:xfrm>
            <a:off x="595884" y="164592"/>
            <a:ext cx="11022232" cy="918773"/>
          </a:xfrm>
        </p:spPr>
        <p:txBody>
          <a:bodyPr/>
          <a:lstStyle/>
          <a:p>
            <a:r>
              <a:rPr lang="en-US" sz="3600" dirty="0"/>
              <a:t>reminder</a:t>
            </a:r>
          </a:p>
        </p:txBody>
      </p:sp>
    </p:spTree>
    <p:extLst>
      <p:ext uri="{BB962C8B-B14F-4D97-AF65-F5344CB8AC3E}">
        <p14:creationId xmlns:p14="http://schemas.microsoft.com/office/powerpoint/2010/main" val="60045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 marks in a line and one question mark is lit">
            <a:extLst>
              <a:ext uri="{FF2B5EF4-FFF2-40B4-BE49-F238E27FC236}">
                <a16:creationId xmlns:a16="http://schemas.microsoft.com/office/drawing/2014/main" id="{7E66F614-3F67-AC93-B058-69ADE9F861D2}"/>
              </a:ext>
            </a:extLst>
          </p:cNvPr>
          <p:cNvPicPr>
            <a:picLocks noChangeAspect="1"/>
          </p:cNvPicPr>
          <p:nvPr/>
        </p:nvPicPr>
        <p:blipFill rotWithShape="1">
          <a:blip r:embed="rId2"/>
          <a:srcRect l="2750" r="47664" b="-1"/>
          <a:stretch/>
        </p:blipFill>
        <p:spPr>
          <a:xfrm>
            <a:off x="7097484" y="10"/>
            <a:ext cx="5094515" cy="6857990"/>
          </a:xfrm>
          <a:prstGeom prst="rect">
            <a:avLst/>
          </a:prstGeom>
          <a:noFill/>
        </p:spPr>
      </p:pic>
      <p:sp>
        <p:nvSpPr>
          <p:cNvPr id="3" name="Title 2">
            <a:extLst>
              <a:ext uri="{FF2B5EF4-FFF2-40B4-BE49-F238E27FC236}">
                <a16:creationId xmlns:a16="http://schemas.microsoft.com/office/drawing/2014/main" id="{24B72117-FDF8-0874-3667-9B723AFE8F13}"/>
              </a:ext>
            </a:extLst>
          </p:cNvPr>
          <p:cNvSpPr>
            <a:spLocks noGrp="1"/>
          </p:cNvSpPr>
          <p:nvPr>
            <p:ph type="title"/>
          </p:nvPr>
        </p:nvSpPr>
        <p:spPr>
          <a:xfrm>
            <a:off x="1273628" y="1241816"/>
            <a:ext cx="5138057" cy="979308"/>
          </a:xfrm>
        </p:spPr>
        <p:txBody>
          <a:bodyPr anchor="b">
            <a:normAutofit/>
          </a:bodyPr>
          <a:lstStyle/>
          <a:p>
            <a:r>
              <a:rPr lang="en-US" dirty="0"/>
              <a:t>Questions?</a:t>
            </a:r>
          </a:p>
        </p:txBody>
      </p:sp>
    </p:spTree>
    <p:extLst>
      <p:ext uri="{BB962C8B-B14F-4D97-AF65-F5344CB8AC3E}">
        <p14:creationId xmlns:p14="http://schemas.microsoft.com/office/powerpoint/2010/main" val="341648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EA14B-EB04-E6B1-5F25-3917CFB82A86}"/>
              </a:ext>
            </a:extLst>
          </p:cNvPr>
          <p:cNvSpPr>
            <a:spLocks noGrp="1"/>
          </p:cNvSpPr>
          <p:nvPr>
            <p:ph sz="half" idx="2"/>
          </p:nvPr>
        </p:nvSpPr>
        <p:spPr>
          <a:xfrm>
            <a:off x="924339" y="1152939"/>
            <a:ext cx="10088218" cy="4989442"/>
          </a:xfrm>
        </p:spPr>
        <p:txBody>
          <a:bodyPr>
            <a:noAutofit/>
          </a:bodyPr>
          <a:lstStyle/>
          <a:p>
            <a:pPr marL="0" indent="0">
              <a:buNone/>
            </a:pPr>
            <a:r>
              <a:rPr lang="en-US" sz="2000" dirty="0"/>
              <a:t>Do you remember 2020?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Yeah---me neither..</a:t>
            </a:r>
          </a:p>
          <a:p>
            <a:pPr marL="0" indent="0">
              <a:buNone/>
            </a:pPr>
            <a:endParaRPr lang="en-US" sz="2000" dirty="0"/>
          </a:p>
        </p:txBody>
      </p:sp>
      <p:sp>
        <p:nvSpPr>
          <p:cNvPr id="3" name="Title 2">
            <a:extLst>
              <a:ext uri="{FF2B5EF4-FFF2-40B4-BE49-F238E27FC236}">
                <a16:creationId xmlns:a16="http://schemas.microsoft.com/office/drawing/2014/main" id="{2CE5757B-6C8D-63B2-1A97-DC3C891FA315}"/>
              </a:ext>
            </a:extLst>
          </p:cNvPr>
          <p:cNvSpPr>
            <a:spLocks noGrp="1"/>
          </p:cNvSpPr>
          <p:nvPr>
            <p:ph type="title"/>
          </p:nvPr>
        </p:nvSpPr>
        <p:spPr>
          <a:xfrm>
            <a:off x="595884" y="168965"/>
            <a:ext cx="11022232" cy="725556"/>
          </a:xfrm>
        </p:spPr>
        <p:txBody>
          <a:bodyPr/>
          <a:lstStyle/>
          <a:p>
            <a:r>
              <a:rPr lang="en-US" sz="3600" dirty="0"/>
              <a:t>Review of 2020 regulations</a:t>
            </a:r>
          </a:p>
        </p:txBody>
      </p:sp>
      <p:pic>
        <p:nvPicPr>
          <p:cNvPr id="5" name="Picture 4" descr="A picture containing person, indoor, person, floor&#10;&#10;Description automatically generated">
            <a:extLst>
              <a:ext uri="{FF2B5EF4-FFF2-40B4-BE49-F238E27FC236}">
                <a16:creationId xmlns:a16="http://schemas.microsoft.com/office/drawing/2014/main" id="{E631370D-A301-6461-C72F-6052A76C4D4C}"/>
              </a:ext>
            </a:extLst>
          </p:cNvPr>
          <p:cNvPicPr>
            <a:picLocks noChangeAspect="1"/>
          </p:cNvPicPr>
          <p:nvPr/>
        </p:nvPicPr>
        <p:blipFill>
          <a:blip r:embed="rId3"/>
          <a:stretch>
            <a:fillRect/>
          </a:stretch>
        </p:blipFill>
        <p:spPr>
          <a:xfrm>
            <a:off x="5049481" y="1045744"/>
            <a:ext cx="2536396" cy="2488018"/>
          </a:xfrm>
          <a:prstGeom prst="rect">
            <a:avLst/>
          </a:prstGeom>
        </p:spPr>
      </p:pic>
      <p:pic>
        <p:nvPicPr>
          <p:cNvPr id="7" name="Picture 6" descr="A picture containing person, indoor, child, child&#10;&#10;Description automatically generated">
            <a:extLst>
              <a:ext uri="{FF2B5EF4-FFF2-40B4-BE49-F238E27FC236}">
                <a16:creationId xmlns:a16="http://schemas.microsoft.com/office/drawing/2014/main" id="{F4E23C4E-304A-5217-A1BD-BBE06F1ECD4F}"/>
              </a:ext>
            </a:extLst>
          </p:cNvPr>
          <p:cNvPicPr>
            <a:picLocks noChangeAspect="1"/>
          </p:cNvPicPr>
          <p:nvPr/>
        </p:nvPicPr>
        <p:blipFill>
          <a:blip r:embed="rId4"/>
          <a:stretch>
            <a:fillRect/>
          </a:stretch>
        </p:blipFill>
        <p:spPr>
          <a:xfrm>
            <a:off x="453626" y="2289753"/>
            <a:ext cx="4396960" cy="2278494"/>
          </a:xfrm>
          <a:prstGeom prst="rect">
            <a:avLst/>
          </a:prstGeom>
        </p:spPr>
      </p:pic>
      <p:pic>
        <p:nvPicPr>
          <p:cNvPr id="9" name="Picture 8" descr="A person working on a computer&#10;&#10;Description automatically generated with medium confidence">
            <a:extLst>
              <a:ext uri="{FF2B5EF4-FFF2-40B4-BE49-F238E27FC236}">
                <a16:creationId xmlns:a16="http://schemas.microsoft.com/office/drawing/2014/main" id="{6A7ED82B-D6C0-764F-96E6-2DAD64ADB4E3}"/>
              </a:ext>
            </a:extLst>
          </p:cNvPr>
          <p:cNvPicPr>
            <a:picLocks noChangeAspect="1"/>
          </p:cNvPicPr>
          <p:nvPr/>
        </p:nvPicPr>
        <p:blipFill>
          <a:blip r:embed="rId5"/>
          <a:stretch>
            <a:fillRect/>
          </a:stretch>
        </p:blipFill>
        <p:spPr>
          <a:xfrm>
            <a:off x="7748913" y="2950518"/>
            <a:ext cx="3734357" cy="2368296"/>
          </a:xfrm>
          <a:prstGeom prst="rect">
            <a:avLst/>
          </a:prstGeom>
        </p:spPr>
      </p:pic>
    </p:spTree>
    <p:extLst>
      <p:ext uri="{BB962C8B-B14F-4D97-AF65-F5344CB8AC3E}">
        <p14:creationId xmlns:p14="http://schemas.microsoft.com/office/powerpoint/2010/main" val="311951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dissolv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dissolve">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51C67B-AD95-1A77-C716-53BA2F6101C9}"/>
              </a:ext>
            </a:extLst>
          </p:cNvPr>
          <p:cNvSpPr>
            <a:spLocks noGrp="1"/>
          </p:cNvSpPr>
          <p:nvPr>
            <p:ph sz="half" idx="2"/>
          </p:nvPr>
        </p:nvSpPr>
        <p:spPr>
          <a:xfrm>
            <a:off x="790832" y="1445742"/>
            <a:ext cx="10083114" cy="4511640"/>
          </a:xfrm>
        </p:spPr>
        <p:txBody>
          <a:bodyPr/>
          <a:lstStyle/>
          <a:p>
            <a:r>
              <a:rPr lang="en-US" sz="2000" dirty="0"/>
              <a:t>On May 6, 2020 – The Department of Education published new Title IX regulations which contained major changes to the scope and application of Title IX matters.  The new regulations were effective August 14, 2020. </a:t>
            </a:r>
          </a:p>
          <a:p>
            <a:r>
              <a:rPr lang="en-US" sz="2000" dirty="0"/>
              <a:t>The regulations prohibited a narrow range of behaviors the OCR called “sexual harassment,” a confusingly broad term that includes not just quid pro quo and hostile environment sexual harassment, but also the crimes addressed by VAWA: sexual assault, domestic violence, dating violence, and stalking.  </a:t>
            </a:r>
          </a:p>
          <a:p>
            <a:endParaRPr lang="en-US" dirty="0"/>
          </a:p>
        </p:txBody>
      </p:sp>
      <p:sp>
        <p:nvSpPr>
          <p:cNvPr id="3" name="Title 2">
            <a:extLst>
              <a:ext uri="{FF2B5EF4-FFF2-40B4-BE49-F238E27FC236}">
                <a16:creationId xmlns:a16="http://schemas.microsoft.com/office/drawing/2014/main" id="{EED78A66-8D7F-2855-2915-618AC40CD11A}"/>
              </a:ext>
            </a:extLst>
          </p:cNvPr>
          <p:cNvSpPr>
            <a:spLocks noGrp="1"/>
          </p:cNvSpPr>
          <p:nvPr>
            <p:ph type="title"/>
          </p:nvPr>
        </p:nvSpPr>
        <p:spPr/>
        <p:txBody>
          <a:bodyPr/>
          <a:lstStyle/>
          <a:p>
            <a:r>
              <a:rPr lang="en-US" sz="3600" dirty="0"/>
              <a:t>Review of 2020 regulations</a:t>
            </a:r>
          </a:p>
        </p:txBody>
      </p:sp>
    </p:spTree>
    <p:extLst>
      <p:ext uri="{BB962C8B-B14F-4D97-AF65-F5344CB8AC3E}">
        <p14:creationId xmlns:p14="http://schemas.microsoft.com/office/powerpoint/2010/main" val="388934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A06214-B38F-1119-E88B-849FD6B9F309}"/>
              </a:ext>
            </a:extLst>
          </p:cNvPr>
          <p:cNvSpPr>
            <a:spLocks noGrp="1"/>
          </p:cNvSpPr>
          <p:nvPr>
            <p:ph sz="half" idx="2"/>
          </p:nvPr>
        </p:nvSpPr>
        <p:spPr>
          <a:xfrm>
            <a:off x="785191" y="1093304"/>
            <a:ext cx="10177670" cy="4864077"/>
          </a:xfrm>
        </p:spPr>
        <p:txBody>
          <a:bodyPr/>
          <a:lstStyle/>
          <a:p>
            <a:pPr marL="0" indent="0">
              <a:buNone/>
            </a:pPr>
            <a:r>
              <a:rPr lang="en-US" sz="2000" dirty="0"/>
              <a:t>The regs narrowed the response required by institutions:</a:t>
            </a:r>
          </a:p>
          <a:p>
            <a:r>
              <a:rPr lang="en-US" sz="2000" dirty="0"/>
              <a:t>Institutions </a:t>
            </a:r>
            <a:r>
              <a:rPr lang="en-US" sz="2000" b="1" dirty="0"/>
              <a:t>must</a:t>
            </a:r>
            <a:r>
              <a:rPr lang="en-US" sz="2000" dirty="0"/>
              <a:t> respond when the reported sexual harassment occurs in educational programs or activities within the US (Title IX Complaints).  Institutions </a:t>
            </a:r>
            <a:r>
              <a:rPr lang="en-US" sz="2000" b="1" dirty="0"/>
              <a:t>may</a:t>
            </a:r>
            <a:r>
              <a:rPr lang="en-US" sz="2000" dirty="0"/>
              <a:t> address sexual harassment affecting its students or employees that falls outside Title IX’s jurisdiction in any manner the school chooses. </a:t>
            </a:r>
          </a:p>
          <a:p>
            <a:r>
              <a:rPr lang="en-US" sz="2000" dirty="0"/>
              <a:t>This change resulted in most institutions adopting a 2-prong framework for addressing sex discrimination:</a:t>
            </a:r>
          </a:p>
          <a:p>
            <a:pPr lvl="1"/>
            <a:r>
              <a:rPr lang="en-US" sz="1800" dirty="0"/>
              <a:t>NDSCS created a separate Sexual Misconduct policy to address reports of sexual misconduct that do not meet the strict definitions under Title IX.  </a:t>
            </a:r>
          </a:p>
          <a:p>
            <a:endParaRPr lang="en-US" dirty="0"/>
          </a:p>
        </p:txBody>
      </p:sp>
      <p:sp>
        <p:nvSpPr>
          <p:cNvPr id="3" name="Title 2">
            <a:extLst>
              <a:ext uri="{FF2B5EF4-FFF2-40B4-BE49-F238E27FC236}">
                <a16:creationId xmlns:a16="http://schemas.microsoft.com/office/drawing/2014/main" id="{47D3C486-0A1E-455F-8444-0C345283EA5C}"/>
              </a:ext>
            </a:extLst>
          </p:cNvPr>
          <p:cNvSpPr>
            <a:spLocks noGrp="1"/>
          </p:cNvSpPr>
          <p:nvPr>
            <p:ph type="title"/>
          </p:nvPr>
        </p:nvSpPr>
        <p:spPr>
          <a:xfrm>
            <a:off x="595884" y="164592"/>
            <a:ext cx="11022232" cy="736027"/>
          </a:xfrm>
        </p:spPr>
        <p:txBody>
          <a:bodyPr/>
          <a:lstStyle/>
          <a:p>
            <a:r>
              <a:rPr lang="en-US" sz="3600" dirty="0"/>
              <a:t>Review of 2020 regulations</a:t>
            </a:r>
          </a:p>
        </p:txBody>
      </p:sp>
    </p:spTree>
    <p:extLst>
      <p:ext uri="{BB962C8B-B14F-4D97-AF65-F5344CB8AC3E}">
        <p14:creationId xmlns:p14="http://schemas.microsoft.com/office/powerpoint/2010/main" val="145512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4956A-FB8E-F98C-63E1-12CBA8D7C447}"/>
              </a:ext>
            </a:extLst>
          </p:cNvPr>
          <p:cNvSpPr>
            <a:spLocks noGrp="1"/>
          </p:cNvSpPr>
          <p:nvPr>
            <p:ph type="title"/>
          </p:nvPr>
        </p:nvSpPr>
        <p:spPr>
          <a:xfrm>
            <a:off x="595884" y="164592"/>
            <a:ext cx="11022232" cy="829321"/>
          </a:xfrm>
        </p:spPr>
        <p:txBody>
          <a:bodyPr anchor="ctr">
            <a:normAutofit fontScale="90000"/>
          </a:bodyPr>
          <a:lstStyle/>
          <a:p>
            <a:r>
              <a:rPr lang="en-US" sz="3600" dirty="0"/>
              <a:t>NDSCS Title IX Compliance v. </a:t>
            </a:r>
            <a:br>
              <a:rPr lang="en-US" sz="3600" dirty="0"/>
            </a:br>
            <a:r>
              <a:rPr lang="en-US" sz="3600" dirty="0"/>
              <a:t>Sexual Misconduct policy</a:t>
            </a:r>
          </a:p>
        </p:txBody>
      </p:sp>
      <p:sp>
        <p:nvSpPr>
          <p:cNvPr id="4" name="Content Placeholder 3">
            <a:extLst>
              <a:ext uri="{FF2B5EF4-FFF2-40B4-BE49-F238E27FC236}">
                <a16:creationId xmlns:a16="http://schemas.microsoft.com/office/drawing/2014/main" id="{35BFC251-3B27-7502-58B8-7C6735A77AC8}"/>
              </a:ext>
            </a:extLst>
          </p:cNvPr>
          <p:cNvSpPr>
            <a:spLocks noGrp="1"/>
          </p:cNvSpPr>
          <p:nvPr>
            <p:ph sz="half" idx="2"/>
          </p:nvPr>
        </p:nvSpPr>
        <p:spPr>
          <a:xfrm>
            <a:off x="573883" y="993913"/>
            <a:ext cx="10637191" cy="4979503"/>
          </a:xfrm>
        </p:spPr>
        <p:txBody>
          <a:bodyPr>
            <a:normAutofit fontScale="92500" lnSpcReduction="20000"/>
          </a:bodyPr>
          <a:lstStyle/>
          <a:p>
            <a:pPr marL="0" indent="0">
              <a:buNone/>
            </a:pPr>
            <a:r>
              <a:rPr lang="en-US" sz="2200" dirty="0"/>
              <a:t>So.. What’s the difference?</a:t>
            </a:r>
          </a:p>
          <a:p>
            <a:r>
              <a:rPr lang="en-US" sz="1900" dirty="0"/>
              <a:t>The NDSCS Title IX Compliance Policy applies to formal complaints of sexual harassment occurring in NDSCS Educational Programs or Activities within the United States.  </a:t>
            </a:r>
          </a:p>
          <a:p>
            <a:pPr lvl="1"/>
            <a:r>
              <a:rPr lang="en-US" sz="1900" b="1" dirty="0"/>
              <a:t>Educational program or activity includes</a:t>
            </a:r>
            <a:r>
              <a:rPr lang="en-US" sz="1900" dirty="0"/>
              <a:t>: locations, events, or circumstances over which NDSCS exercises substantial control over both the Respondent and the context in which the sexual harassment occurs, as well as in any building owned or controlled by a student organization that is officially recognized by NDSCS.  This includes:</a:t>
            </a:r>
          </a:p>
          <a:p>
            <a:pPr lvl="2"/>
            <a:r>
              <a:rPr lang="en-US" sz="1900" dirty="0"/>
              <a:t>Reported sexual harassment that occurs in any building or property owned by NDSCS (residential buildings, academic buildings, the BAC)</a:t>
            </a:r>
          </a:p>
          <a:p>
            <a:pPr lvl="2"/>
            <a:r>
              <a:rPr lang="en-US" sz="1900" dirty="0"/>
              <a:t>Reported sexual harassment that happens through a remote learning platform, during a class fieldtrip, at an athletic or arts event</a:t>
            </a:r>
          </a:p>
          <a:p>
            <a:pPr lvl="3"/>
            <a:r>
              <a:rPr lang="en-US" sz="1800" dirty="0"/>
              <a:t>within the United States</a:t>
            </a:r>
          </a:p>
          <a:p>
            <a:pPr lvl="2"/>
            <a:endParaRPr lang="en-US" dirty="0"/>
          </a:p>
        </p:txBody>
      </p:sp>
    </p:spTree>
    <p:extLst>
      <p:ext uri="{BB962C8B-B14F-4D97-AF65-F5344CB8AC3E}">
        <p14:creationId xmlns:p14="http://schemas.microsoft.com/office/powerpoint/2010/main" val="33262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F90D75-C075-3172-C36A-77B363D81A71}"/>
              </a:ext>
            </a:extLst>
          </p:cNvPr>
          <p:cNvSpPr>
            <a:spLocks noGrp="1"/>
          </p:cNvSpPr>
          <p:nvPr>
            <p:ph type="title"/>
          </p:nvPr>
        </p:nvSpPr>
        <p:spPr>
          <a:xfrm>
            <a:off x="248478" y="164592"/>
            <a:ext cx="11638722" cy="928712"/>
          </a:xfrm>
        </p:spPr>
        <p:txBody>
          <a:bodyPr/>
          <a:lstStyle/>
          <a:p>
            <a:r>
              <a:rPr lang="en-US" sz="3200" dirty="0"/>
              <a:t>NDSCS Title IX Compliance v. </a:t>
            </a:r>
            <a:br>
              <a:rPr lang="en-US" sz="3200" dirty="0"/>
            </a:br>
            <a:r>
              <a:rPr lang="en-US" sz="3200" dirty="0"/>
              <a:t>Sexual Misconduct policy</a:t>
            </a:r>
          </a:p>
        </p:txBody>
      </p:sp>
      <p:sp>
        <p:nvSpPr>
          <p:cNvPr id="4" name="Content Placeholder 3">
            <a:extLst>
              <a:ext uri="{FF2B5EF4-FFF2-40B4-BE49-F238E27FC236}">
                <a16:creationId xmlns:a16="http://schemas.microsoft.com/office/drawing/2014/main" id="{F0DB75D3-9DB5-C8E6-F721-787762C3BA6E}"/>
              </a:ext>
            </a:extLst>
          </p:cNvPr>
          <p:cNvSpPr>
            <a:spLocks noGrp="1"/>
          </p:cNvSpPr>
          <p:nvPr>
            <p:ph sz="half" idx="2"/>
          </p:nvPr>
        </p:nvSpPr>
        <p:spPr>
          <a:xfrm>
            <a:off x="854764" y="1411357"/>
            <a:ext cx="10187609" cy="4546023"/>
          </a:xfrm>
        </p:spPr>
        <p:txBody>
          <a:bodyPr/>
          <a:lstStyle/>
          <a:p>
            <a:r>
              <a:rPr lang="en-US" sz="2000" dirty="0"/>
              <a:t>The NDSCS Sexual Misconduct policy applies to formal complaints of sexual misconduct involving an NDSCS student or employee, </a:t>
            </a:r>
            <a:r>
              <a:rPr lang="en-US" sz="2000" u="sng" dirty="0"/>
              <a:t>regardless of the location or context in which it occurred</a:t>
            </a:r>
            <a:r>
              <a:rPr lang="en-US" sz="2000" dirty="0"/>
              <a:t>, that are NOT under the jurisdiction of Title IX, such as:</a:t>
            </a:r>
          </a:p>
          <a:p>
            <a:pPr lvl="1"/>
            <a:r>
              <a:rPr lang="en-US" sz="2000" dirty="0"/>
              <a:t>Reported sexual misconduct involving an NDSCS student or employee, that occurred off campus, within study abroad program, or at any location, event or circumstances that NDSCS does not have any affiliation with. </a:t>
            </a:r>
          </a:p>
          <a:p>
            <a:pPr lvl="1"/>
            <a:endParaRPr lang="en-US" sz="1800" dirty="0"/>
          </a:p>
          <a:p>
            <a:pPr lvl="1"/>
            <a:endParaRPr lang="en-US" sz="1800" dirty="0"/>
          </a:p>
          <a:p>
            <a:endParaRPr lang="en-US" dirty="0"/>
          </a:p>
        </p:txBody>
      </p:sp>
    </p:spTree>
    <p:extLst>
      <p:ext uri="{BB962C8B-B14F-4D97-AF65-F5344CB8AC3E}">
        <p14:creationId xmlns:p14="http://schemas.microsoft.com/office/powerpoint/2010/main" val="371802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6C3690-7DEA-0A8F-89CE-E016D28599F7}"/>
              </a:ext>
            </a:extLst>
          </p:cNvPr>
          <p:cNvSpPr>
            <a:spLocks noGrp="1"/>
          </p:cNvSpPr>
          <p:nvPr>
            <p:ph sz="half" idx="2"/>
          </p:nvPr>
        </p:nvSpPr>
        <p:spPr>
          <a:xfrm>
            <a:off x="595884" y="1003852"/>
            <a:ext cx="10655212" cy="4953529"/>
          </a:xfrm>
        </p:spPr>
        <p:txBody>
          <a:bodyPr/>
          <a:lstStyle/>
          <a:p>
            <a:pPr marL="0" indent="0">
              <a:buNone/>
            </a:pPr>
            <a:r>
              <a:rPr lang="en-US" sz="2000" dirty="0"/>
              <a:t>Revisions to Definitions:</a:t>
            </a:r>
          </a:p>
          <a:p>
            <a:pPr lvl="1"/>
            <a:r>
              <a:rPr lang="en-US" sz="2000" dirty="0"/>
              <a:t>Requires definitions of sexual assault, dating violence, domestic violence and stalking that are found in the VAWA amendments to the </a:t>
            </a:r>
            <a:r>
              <a:rPr lang="en-US" sz="2000" dirty="0" err="1"/>
              <a:t>Clery</a:t>
            </a:r>
            <a:r>
              <a:rPr lang="en-US" sz="2000" dirty="0"/>
              <a:t> Act.  These definitions include legal terms that are grounded in criminal law (i.e., rape, fondling). </a:t>
            </a:r>
          </a:p>
          <a:p>
            <a:pPr lvl="1"/>
            <a:r>
              <a:rPr lang="en-US" sz="2000" dirty="0"/>
              <a:t>Prior to 2020 regulations, sexual harassment had a broader definition which included ‘unwelcome conduct determined by a reasonable person to be so severe, pervasive </a:t>
            </a:r>
            <a:r>
              <a:rPr lang="en-US" sz="2000" b="1" i="1" dirty="0"/>
              <a:t>or</a:t>
            </a:r>
            <a:r>
              <a:rPr lang="en-US" sz="2000" dirty="0"/>
              <a:t> objectively offensive.’  2020 regs revised to conduct ‘so severe, pervasive </a:t>
            </a:r>
            <a:r>
              <a:rPr lang="en-US" sz="2000" b="1" i="1" u="sng" dirty="0"/>
              <a:t>and</a:t>
            </a:r>
            <a:r>
              <a:rPr lang="en-US" sz="2000" dirty="0"/>
              <a:t> objectively offensive.’</a:t>
            </a:r>
          </a:p>
          <a:p>
            <a:endParaRPr lang="en-US" dirty="0"/>
          </a:p>
        </p:txBody>
      </p:sp>
      <p:sp>
        <p:nvSpPr>
          <p:cNvPr id="3" name="Title 2">
            <a:extLst>
              <a:ext uri="{FF2B5EF4-FFF2-40B4-BE49-F238E27FC236}">
                <a16:creationId xmlns:a16="http://schemas.microsoft.com/office/drawing/2014/main" id="{04DB0E52-E52F-23E5-D9C8-5C3D0A50F38C}"/>
              </a:ext>
            </a:extLst>
          </p:cNvPr>
          <p:cNvSpPr>
            <a:spLocks noGrp="1"/>
          </p:cNvSpPr>
          <p:nvPr>
            <p:ph type="title"/>
          </p:nvPr>
        </p:nvSpPr>
        <p:spPr>
          <a:xfrm>
            <a:off x="595884" y="164592"/>
            <a:ext cx="11022232" cy="736027"/>
          </a:xfrm>
        </p:spPr>
        <p:txBody>
          <a:bodyPr/>
          <a:lstStyle/>
          <a:p>
            <a:r>
              <a:rPr lang="en-US" sz="3600" dirty="0"/>
              <a:t>Review of 2020 regulations</a:t>
            </a:r>
          </a:p>
        </p:txBody>
      </p:sp>
    </p:spTree>
    <p:extLst>
      <p:ext uri="{BB962C8B-B14F-4D97-AF65-F5344CB8AC3E}">
        <p14:creationId xmlns:p14="http://schemas.microsoft.com/office/powerpoint/2010/main" val="35126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C85567-D73E-02DF-D425-4144A4393822}"/>
              </a:ext>
            </a:extLst>
          </p:cNvPr>
          <p:cNvSpPr>
            <a:spLocks noGrp="1"/>
          </p:cNvSpPr>
          <p:nvPr>
            <p:ph sz="half" idx="2"/>
          </p:nvPr>
        </p:nvSpPr>
        <p:spPr>
          <a:xfrm>
            <a:off x="595883" y="1053548"/>
            <a:ext cx="10694969" cy="5059016"/>
          </a:xfrm>
        </p:spPr>
        <p:txBody>
          <a:bodyPr>
            <a:normAutofit/>
          </a:bodyPr>
          <a:lstStyle/>
          <a:p>
            <a:pPr marL="0" indent="0">
              <a:buNone/>
            </a:pPr>
            <a:r>
              <a:rPr lang="en-US" sz="2000" dirty="0"/>
              <a:t>Revisions to Process:</a:t>
            </a:r>
            <a:endParaRPr lang="en-US" sz="1800" dirty="0"/>
          </a:p>
          <a:p>
            <a:pPr lvl="1"/>
            <a:r>
              <a:rPr lang="en-US" sz="1800" dirty="0"/>
              <a:t>If the complainant requests to move forward with a formal complaint, a Notice of Allegations document must be provided to the respondent (and complainant) prior to interviewing the respondent or any other parties and contain specific language.  </a:t>
            </a:r>
          </a:p>
          <a:p>
            <a:pPr lvl="1"/>
            <a:r>
              <a:rPr lang="en-US" sz="1800" dirty="0"/>
              <a:t>At least 10 calendar days prior to the preparation of the Preliminary Investigative Report, Investigators must provide each party and their advisor, the evidence obtained in the investigation in an electronic format or hard copy. </a:t>
            </a:r>
          </a:p>
          <a:p>
            <a:pPr lvl="1"/>
            <a:r>
              <a:rPr lang="en-US" sz="1800" dirty="0"/>
              <a:t>The Investigator creates the Preliminary Investigative Report that summarizes the relevant evidence and any comments/information provided by the parties in the 10-day review period.  </a:t>
            </a:r>
          </a:p>
          <a:p>
            <a:pPr lvl="1"/>
            <a:r>
              <a:rPr lang="en-US" sz="1800" dirty="0"/>
              <a:t>At least 10 calendar days prior to the hearing, the Investigator must send a copy of the Preliminary Investigative Report to each party and their advisor, if any, for review and written response.  </a:t>
            </a:r>
          </a:p>
          <a:p>
            <a:pPr marL="457200" lvl="1" indent="0">
              <a:buNone/>
            </a:pPr>
            <a:endParaRPr lang="en-US" sz="1800" dirty="0"/>
          </a:p>
        </p:txBody>
      </p:sp>
      <p:sp>
        <p:nvSpPr>
          <p:cNvPr id="3" name="Title 2">
            <a:extLst>
              <a:ext uri="{FF2B5EF4-FFF2-40B4-BE49-F238E27FC236}">
                <a16:creationId xmlns:a16="http://schemas.microsoft.com/office/drawing/2014/main" id="{819D4D3E-505C-0A6D-9AD6-5F42BB25CC93}"/>
              </a:ext>
            </a:extLst>
          </p:cNvPr>
          <p:cNvSpPr>
            <a:spLocks noGrp="1"/>
          </p:cNvSpPr>
          <p:nvPr>
            <p:ph type="title"/>
          </p:nvPr>
        </p:nvSpPr>
        <p:spPr>
          <a:xfrm>
            <a:off x="595884" y="120463"/>
            <a:ext cx="11022232" cy="624973"/>
          </a:xfrm>
        </p:spPr>
        <p:txBody>
          <a:bodyPr/>
          <a:lstStyle/>
          <a:p>
            <a:r>
              <a:rPr lang="en-US" sz="3600" dirty="0"/>
              <a:t>Review of 2020 regulations</a:t>
            </a:r>
          </a:p>
        </p:txBody>
      </p:sp>
    </p:spTree>
    <p:extLst>
      <p:ext uri="{BB962C8B-B14F-4D97-AF65-F5344CB8AC3E}">
        <p14:creationId xmlns:p14="http://schemas.microsoft.com/office/powerpoint/2010/main" val="253113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66484D-04B3-A84B-FA78-ECA0A4FEB793}"/>
              </a:ext>
            </a:extLst>
          </p:cNvPr>
          <p:cNvSpPr>
            <a:spLocks noGrp="1"/>
          </p:cNvSpPr>
          <p:nvPr>
            <p:ph sz="half" idx="2"/>
          </p:nvPr>
        </p:nvSpPr>
        <p:spPr>
          <a:xfrm>
            <a:off x="506896" y="745435"/>
            <a:ext cx="10714382" cy="5377069"/>
          </a:xfrm>
        </p:spPr>
        <p:txBody>
          <a:bodyPr>
            <a:normAutofit/>
          </a:bodyPr>
          <a:lstStyle/>
          <a:p>
            <a:pPr marL="0" indent="0">
              <a:buNone/>
            </a:pPr>
            <a:r>
              <a:rPr lang="en-US" sz="2000" dirty="0"/>
              <a:t>Revisions to Process continued..</a:t>
            </a:r>
          </a:p>
          <a:p>
            <a:r>
              <a:rPr lang="en-US" sz="1700" dirty="0"/>
              <a:t>In Title IX complaints, NDSCS is required to hold a live hearing that is presided by an independent Hearing Officer.  </a:t>
            </a:r>
          </a:p>
          <a:p>
            <a:r>
              <a:rPr lang="en-US" sz="1700" dirty="0"/>
              <a:t>Hearing requirements:</a:t>
            </a:r>
          </a:p>
          <a:p>
            <a:pPr lvl="2"/>
            <a:r>
              <a:rPr lang="en-US" sz="1700" dirty="0"/>
              <a:t>The parties must be able to see and hear each other, but they can be in separate rooms and the hearing can be performed virtually.</a:t>
            </a:r>
          </a:p>
          <a:p>
            <a:pPr lvl="2"/>
            <a:r>
              <a:rPr lang="en-US" sz="1700" dirty="0"/>
              <a:t>The complainant and respondent MUST each have an Advisor present, without exception.  The Advisors ask questions of the other party; the parties may not question one another directly.  </a:t>
            </a:r>
          </a:p>
          <a:p>
            <a:pPr lvl="2"/>
            <a:r>
              <a:rPr lang="en-US" sz="1700" dirty="0"/>
              <a:t>Students may use their own Advisors, but if they do not have one or request one, NDSCS must provide an Advisor who is trained in the grievance process.  </a:t>
            </a:r>
          </a:p>
          <a:p>
            <a:pPr lvl="2"/>
            <a:r>
              <a:rPr lang="en-US" sz="1700" dirty="0"/>
              <a:t>NDSCS must create an audio or audiovisual recording, or transcript, of any live hearing and make it available to the parties for inspection and review.</a:t>
            </a:r>
          </a:p>
          <a:p>
            <a:endParaRPr lang="en-US" dirty="0"/>
          </a:p>
        </p:txBody>
      </p:sp>
      <p:sp>
        <p:nvSpPr>
          <p:cNvPr id="3" name="Title 2">
            <a:extLst>
              <a:ext uri="{FF2B5EF4-FFF2-40B4-BE49-F238E27FC236}">
                <a16:creationId xmlns:a16="http://schemas.microsoft.com/office/drawing/2014/main" id="{A1745DA9-6D5B-C6D4-E026-E75768B88E69}"/>
              </a:ext>
            </a:extLst>
          </p:cNvPr>
          <p:cNvSpPr>
            <a:spLocks noGrp="1"/>
          </p:cNvSpPr>
          <p:nvPr>
            <p:ph type="title"/>
          </p:nvPr>
        </p:nvSpPr>
        <p:spPr>
          <a:xfrm>
            <a:off x="595884" y="164592"/>
            <a:ext cx="11022232" cy="749808"/>
          </a:xfrm>
        </p:spPr>
        <p:txBody>
          <a:bodyPr/>
          <a:lstStyle/>
          <a:p>
            <a:r>
              <a:rPr lang="en-US" sz="3600" dirty="0"/>
              <a:t>Review of 2020 regulations</a:t>
            </a:r>
          </a:p>
        </p:txBody>
      </p:sp>
    </p:spTree>
    <p:extLst>
      <p:ext uri="{BB962C8B-B14F-4D97-AF65-F5344CB8AC3E}">
        <p14:creationId xmlns:p14="http://schemas.microsoft.com/office/powerpoint/2010/main" val="116728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DSCS Brand">
      <a:dk1>
        <a:srgbClr val="000000"/>
      </a:dk1>
      <a:lt1>
        <a:srgbClr val="FFFFFF"/>
      </a:lt1>
      <a:dk2>
        <a:srgbClr val="CC0033"/>
      </a:dk2>
      <a:lt2>
        <a:srgbClr val="444444"/>
      </a:lt2>
      <a:accent1>
        <a:srgbClr val="891D30"/>
      </a:accent1>
      <a:accent2>
        <a:srgbClr val="FFAB33"/>
      </a:accent2>
      <a:accent3>
        <a:srgbClr val="02B3D3"/>
      </a:accent3>
      <a:accent4>
        <a:srgbClr val="8BA33E"/>
      </a:accent4>
      <a:accent5>
        <a:srgbClr val="BBBBBB"/>
      </a:accent5>
      <a:accent6>
        <a:srgbClr val="D3D3D3"/>
      </a:accent6>
      <a:hlink>
        <a:srgbClr val="FFFFFF"/>
      </a:hlink>
      <a:folHlink>
        <a:srgbClr val="FFFFFF"/>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357351_Dark modernist presentation_mlw -v2" id="{02C8D846-7DC8-4EFF-94D8-823DF779E3A7}" vid="{402D83F6-A512-43E7-B905-390BB489C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f9b5e87859ce6d7eedbdc6e4e4205c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5e0075ee7624d6a846e01eb6183742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26A0F1FB-B1B3-48EC-BFEE-FC0094A34C28}">
  <ds:schemaRefs>
    <ds:schemaRef ds:uri="http://schemas.microsoft.com/sharepoint/v3/contenttype/forms"/>
  </ds:schemaRefs>
</ds:datastoreItem>
</file>

<file path=customXml/itemProps2.xml><?xml version="1.0" encoding="utf-8"?>
<ds:datastoreItem xmlns:ds="http://schemas.openxmlformats.org/officeDocument/2006/customXml" ds:itemID="{1B834546-CF5A-40F0-B105-33C88EC05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1340EA-4D3D-470F-B5D6-C0F623079401}">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Theme</Template>
  <TotalTime>4536</TotalTime>
  <Words>1625</Words>
  <Application>Microsoft Macintosh PowerPoint</Application>
  <PresentationFormat>Widescreen</PresentationFormat>
  <Paragraphs>93</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Tw Cen MT</vt:lpstr>
      <vt:lpstr>Office Theme</vt:lpstr>
      <vt:lpstr>Title IX Team Meeting</vt:lpstr>
      <vt:lpstr>Review of 2020 regulations</vt:lpstr>
      <vt:lpstr>Review of 2020 regulations</vt:lpstr>
      <vt:lpstr>Review of 2020 regulations</vt:lpstr>
      <vt:lpstr>NDSCS Title IX Compliance v.  Sexual Misconduct policy</vt:lpstr>
      <vt:lpstr>NDSCS Title IX Compliance v.  Sexual Misconduct policy</vt:lpstr>
      <vt:lpstr>Review of 2020 regulations</vt:lpstr>
      <vt:lpstr>Review of 2020 regulations</vt:lpstr>
      <vt:lpstr>Review of 2020 regulations</vt:lpstr>
      <vt:lpstr>Review of 2020 regulations</vt:lpstr>
      <vt:lpstr>Review of 2020 regulations</vt:lpstr>
      <vt:lpstr>More changes coming?</vt:lpstr>
      <vt:lpstr>PowerPoint Presentation</vt:lpstr>
      <vt:lpstr>March 2022 VAWA Reauthorization</vt:lpstr>
      <vt:lpstr>VAWA Reauthorization implications for the title ix field</vt:lpstr>
      <vt:lpstr>VAWA Reauthorization implications for the title ix field</vt:lpstr>
      <vt:lpstr>?review of changes to policies?</vt:lpstr>
      <vt:lpstr>reminder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GOES HERE</dc:title>
  <dc:creator>Truesdell, Rebecca</dc:creator>
  <cp:lastModifiedBy>Herbranson, Alissa</cp:lastModifiedBy>
  <cp:revision>46</cp:revision>
  <dcterms:created xsi:type="dcterms:W3CDTF">2020-09-17T13:14:50Z</dcterms:created>
  <dcterms:modified xsi:type="dcterms:W3CDTF">2022-05-26T15:39:58Z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